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0"/>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3" r:id="rId16"/>
    <p:sldId id="274" r:id="rId17"/>
    <p:sldId id="275" r:id="rId18"/>
    <p:sldId id="276" r:id="rId19"/>
    <p:sldId id="277" r:id="rId20"/>
    <p:sldId id="278" r:id="rId21"/>
    <p:sldId id="279" r:id="rId22"/>
    <p:sldId id="280" r:id="rId23"/>
    <p:sldId id="281" r:id="rId24"/>
    <p:sldId id="282" r:id="rId25"/>
    <p:sldId id="260" r:id="rId26"/>
    <p:sldId id="283" r:id="rId27"/>
    <p:sldId id="284" r:id="rId28"/>
    <p:sldId id="295" r:id="rId29"/>
    <p:sldId id="296" r:id="rId30"/>
    <p:sldId id="286" r:id="rId31"/>
    <p:sldId id="287" r:id="rId32"/>
    <p:sldId id="292" r:id="rId33"/>
    <p:sldId id="288" r:id="rId34"/>
    <p:sldId id="293" r:id="rId35"/>
    <p:sldId id="289" r:id="rId36"/>
    <p:sldId id="294" r:id="rId37"/>
    <p:sldId id="290" r:id="rId38"/>
    <p:sldId id="29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Luckiest Guy" panose="020B0604020202020204" charset="0"/>
      <p:regular r:id="rId45"/>
    </p:embeddedFont>
    <p:embeddedFont>
      <p:font typeface="Poppins" panose="020B0604020202020204" charset="0"/>
      <p:regular r:id="rId46"/>
      <p:bold r:id="rId47"/>
      <p:italic r:id="rId48"/>
      <p:boldItalic r:id="rId49"/>
    </p:embeddedFont>
    <p:embeddedFont>
      <p:font typeface="Signika"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5CEB2-B113-563E-8E88-6F1522ED8500}" v="66" dt="2021-04-23T14:31:25.260"/>
    <p1510:client id="{F2F3DF44-68DA-948F-A2EF-443402C4D241}" v="212" dt="2021-04-23T14:31:01.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d4378f8020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d4378f8020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d4378f802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d4378f802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d4378f8020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d4378f8020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d4378f8020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d4378f8020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d4378f8020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d4378f8020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4378f8020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4378f8020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4378f8020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4378f8020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d4378f8020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d4378f8020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d4378f8020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d4378f8020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d4378f8020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d4378f8020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d4378f8020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d4378f8020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bd67d4217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bd67d421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d4378f8020_1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d4378f8020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weekly sales analysis which surprisingly shows lesser sales during the weekend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d4378f8020_1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d4378f8020_1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High sales from 9 am to 11pm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d4378f8020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d4378f8020_1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GB" sz="1000">
                <a:solidFill>
                  <a:srgbClr val="111111"/>
                </a:solidFill>
                <a:highlight>
                  <a:srgbClr val="F4F4F4"/>
                </a:highlight>
                <a:latin typeface="Times New Roman"/>
                <a:ea typeface="Times New Roman"/>
                <a:cs typeface="Times New Roman"/>
                <a:sym typeface="Times New Roman"/>
              </a:rPr>
              <a:t>we also observed the correlarion between photos and sales for a particular product category..we noted a positive correlation between them for products with high importance (musical instruments,female fashion)/customers found it necessary to see the images of certain prods to buy them..but not so for lesser important prods like computer accessories,houseware,sports leisure.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4378f80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4378f80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d451786e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d451786e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be5602f7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e5602f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d79c75e36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d79c75e3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202124"/>
                </a:solidFill>
                <a:highlight>
                  <a:srgbClr val="FFFFFF"/>
                </a:highlight>
              </a:rPr>
              <a:t>RFM analysis</a:t>
            </a:r>
            <a:r>
              <a:rPr lang="en-GB" sz="1200">
                <a:solidFill>
                  <a:srgbClr val="202124"/>
                </a:solidFill>
                <a:highlight>
                  <a:srgbClr val="FFFFFF"/>
                </a:highlight>
              </a:rPr>
              <a:t> is a data driven </a:t>
            </a:r>
            <a:r>
              <a:rPr lang="en-GB" sz="1200" b="1">
                <a:solidFill>
                  <a:srgbClr val="202124"/>
                </a:solidFill>
                <a:highlight>
                  <a:srgbClr val="FFFFFF"/>
                </a:highlight>
              </a:rPr>
              <a:t>customer</a:t>
            </a:r>
            <a:r>
              <a:rPr lang="en-GB" sz="1200">
                <a:solidFill>
                  <a:srgbClr val="202124"/>
                </a:solidFill>
                <a:highlight>
                  <a:srgbClr val="FFFFFF"/>
                </a:highlight>
              </a:rPr>
              <a:t> behavior </a:t>
            </a:r>
            <a:r>
              <a:rPr lang="en-GB" sz="1200" b="1">
                <a:solidFill>
                  <a:srgbClr val="202124"/>
                </a:solidFill>
                <a:highlight>
                  <a:srgbClr val="FFFFFF"/>
                </a:highlight>
              </a:rPr>
              <a:t>segmentation</a:t>
            </a:r>
            <a:r>
              <a:rPr lang="en-GB" sz="1200">
                <a:solidFill>
                  <a:srgbClr val="202124"/>
                </a:solidFill>
                <a:highlight>
                  <a:srgbClr val="FFFFFF"/>
                </a:highlight>
              </a:rPr>
              <a:t> technique. </a:t>
            </a:r>
            <a:r>
              <a:rPr lang="en-GB" sz="1200" b="1">
                <a:solidFill>
                  <a:srgbClr val="202124"/>
                </a:solidFill>
                <a:highlight>
                  <a:srgbClr val="FFFFFF"/>
                </a:highlight>
              </a:rPr>
              <a:t>RFM</a:t>
            </a:r>
            <a:r>
              <a:rPr lang="en-GB" sz="1200">
                <a:solidFill>
                  <a:srgbClr val="202124"/>
                </a:solidFill>
                <a:highlight>
                  <a:srgbClr val="FFFFFF"/>
                </a:highlight>
              </a:rPr>
              <a:t> stands for recency, frequency, and monetary value. The idea is to </a:t>
            </a:r>
            <a:r>
              <a:rPr lang="en-GB" sz="1200" b="1">
                <a:solidFill>
                  <a:srgbClr val="202124"/>
                </a:solidFill>
                <a:highlight>
                  <a:srgbClr val="FFFFFF"/>
                </a:highlight>
              </a:rPr>
              <a:t>segment customers</a:t>
            </a:r>
            <a:r>
              <a:rPr lang="en-GB" sz="1200">
                <a:solidFill>
                  <a:srgbClr val="202124"/>
                </a:solidFill>
                <a:highlight>
                  <a:srgbClr val="FFFFFF"/>
                </a:highlight>
              </a:rPr>
              <a:t> based on when their last purchase was, how often they've purchased in the past, and how much they've spent overall.</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We used the elbow method to find the ideal number of clusters for segmentation.It groups the </a:t>
            </a:r>
            <a:r>
              <a:rPr lang="en-GB" sz="1200" b="1">
                <a:solidFill>
                  <a:srgbClr val="202124"/>
                </a:solidFill>
                <a:highlight>
                  <a:srgbClr val="FFFFFF"/>
                </a:highlight>
              </a:rPr>
              <a:t>customers</a:t>
            </a:r>
            <a:r>
              <a:rPr lang="en-GB" sz="1200">
                <a:solidFill>
                  <a:srgbClr val="202124"/>
                </a:solidFill>
                <a:highlight>
                  <a:srgbClr val="FFFFFF"/>
                </a:highlight>
              </a:rPr>
              <a:t> on the basis of their previous purchase transactions. I.e  How recently, how often, and how much did a </a:t>
            </a:r>
            <a:r>
              <a:rPr lang="en-GB" sz="1200" b="1">
                <a:solidFill>
                  <a:srgbClr val="202124"/>
                </a:solidFill>
                <a:highlight>
                  <a:srgbClr val="FFFFFF"/>
                </a:highlight>
              </a:rPr>
              <a:t>customer</a:t>
            </a:r>
            <a:r>
              <a:rPr lang="en-GB" sz="1200">
                <a:solidFill>
                  <a:srgbClr val="202124"/>
                </a:solidFill>
                <a:highlight>
                  <a:srgbClr val="FFFFFF"/>
                </a:highlight>
              </a:rPr>
              <a:t> buy. </a:t>
            </a:r>
            <a:r>
              <a:rPr lang="en-GB" sz="1200" b="1">
                <a:solidFill>
                  <a:srgbClr val="202124"/>
                </a:solidFill>
                <a:highlight>
                  <a:srgbClr val="FFFFFF"/>
                </a:highlight>
              </a:rPr>
              <a:t>RFM</a:t>
            </a:r>
            <a:r>
              <a:rPr lang="en-GB" sz="1200">
                <a:solidFill>
                  <a:srgbClr val="202124"/>
                </a:solidFill>
                <a:highlight>
                  <a:srgbClr val="FFFFFF"/>
                </a:highlight>
              </a:rPr>
              <a:t> filters </a:t>
            </a:r>
            <a:r>
              <a:rPr lang="en-GB" sz="1200" b="1">
                <a:solidFill>
                  <a:srgbClr val="202124"/>
                </a:solidFill>
                <a:highlight>
                  <a:srgbClr val="FFFFFF"/>
                </a:highlight>
              </a:rPr>
              <a:t>customers</a:t>
            </a:r>
            <a:r>
              <a:rPr lang="en-GB" sz="1200">
                <a:solidFill>
                  <a:srgbClr val="202124"/>
                </a:solidFill>
                <a:highlight>
                  <a:srgbClr val="FFFFFF"/>
                </a:highlight>
              </a:rPr>
              <a:t> into various groups for the purpose of better service.</a:t>
            </a:r>
            <a:endParaRPr sz="1200">
              <a:solidFill>
                <a:srgbClr val="202124"/>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d4378f8020_1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d4378f8020_1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plot gives us a clear understanding of the count of customers in each category.The arrow points towards 444 which consists of the most loyal customers.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4378f80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4378f80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322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bd79c75e36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bd79c75e36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GB" sz="1000">
                <a:solidFill>
                  <a:srgbClr val="111111"/>
                </a:solidFill>
                <a:highlight>
                  <a:srgbClr val="F4F4F4"/>
                </a:highlight>
                <a:latin typeface="Times New Roman"/>
                <a:ea typeface="Times New Roman"/>
                <a:cs typeface="Times New Roman"/>
                <a:sym typeface="Times New Roman"/>
              </a:rPr>
              <a:t>We were able to identify our loyal customers who had the highest rfm value,so that we can give them special offers and identify customers with vey little activity,which allows us to focus on bringing them back by sending them promotionional mails and discounts.This will help us improve our marketing strategy..We had expected that maximum orders would come during the weekends when people are at home,but surprisingly weekends recorded minimum sales,</a:t>
            </a:r>
            <a:endParaRPr sz="1000">
              <a:solidFill>
                <a:srgbClr val="111111"/>
              </a:solidFill>
              <a:highlight>
                <a:srgbClr val="F4F4F4"/>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000">
                <a:solidFill>
                  <a:srgbClr val="111111"/>
                </a:solidFill>
                <a:highlight>
                  <a:srgbClr val="F4F4F4"/>
                </a:highlight>
                <a:latin typeface="Times New Roman"/>
                <a:ea typeface="Times New Roman"/>
                <a:cs typeface="Times New Roman"/>
                <a:sym typeface="Times New Roman"/>
              </a:rPr>
              <a:t>This was able to solve the problem as we have been able to come up with strategies to increase the sales of the company ….</a:t>
            </a:r>
            <a:endParaRPr sz="1000">
              <a:solidFill>
                <a:srgbClr val="111111"/>
              </a:solidFill>
              <a:highlight>
                <a:srgbClr val="F4F4F4"/>
              </a:highlight>
              <a:latin typeface="Times New Roman"/>
              <a:ea typeface="Times New Roman"/>
              <a:cs typeface="Times New Roman"/>
              <a:sym typeface="Times New Roman"/>
            </a:endParaRPr>
          </a:p>
          <a:p>
            <a:pPr marL="457200" lvl="0" indent="0" algn="l" rtl="0">
              <a:lnSpc>
                <a:spcPct val="115000"/>
              </a:lnSpc>
              <a:spcBef>
                <a:spcPts val="0"/>
              </a:spcBef>
              <a:spcAft>
                <a:spcPts val="0"/>
              </a:spcAft>
              <a:buClr>
                <a:schemeClr val="dk1"/>
              </a:buClr>
              <a:buSzPts val="1100"/>
              <a:buFont typeface="Arial"/>
              <a:buNone/>
            </a:pPr>
            <a:r>
              <a:rPr lang="en-GB" sz="1000">
                <a:solidFill>
                  <a:srgbClr val="111111"/>
                </a:solidFill>
                <a:highlight>
                  <a:srgbClr val="F4F4F4"/>
                </a:highlight>
                <a:latin typeface="Times New Roman"/>
                <a:ea typeface="Times New Roman"/>
                <a:cs typeface="Times New Roman"/>
                <a:sym typeface="Times New Roman"/>
              </a:rPr>
              <a:t>These observations have contributed in solving our original problem as now we know where the company has to step up with their marketing efforts</a:t>
            </a:r>
            <a:endParaRPr sz="1000">
              <a:solidFill>
                <a:srgbClr val="111111"/>
              </a:solidFill>
              <a:highlight>
                <a:srgbClr val="F4F4F4"/>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4378f80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4378f80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118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be5602f734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be5602f73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GB" sz="1000">
                <a:solidFill>
                  <a:srgbClr val="111111"/>
                </a:solidFill>
                <a:highlight>
                  <a:srgbClr val="F4F4F4"/>
                </a:highlight>
                <a:latin typeface="Times New Roman"/>
                <a:ea typeface="Times New Roman"/>
                <a:cs typeface="Times New Roman"/>
                <a:sym typeface="Times New Roman"/>
              </a:rPr>
              <a:t>We had expected that maximum orders would come during the weekends when people are at home,but surprisingly weekends recorded minimum sales,which suggest that the company has to ramp up their marketing efforts on weekends as ideally people have more time during the weekends and this will increase their sales.</a:t>
            </a:r>
            <a:r>
              <a:rPr lang="en-GB" sz="1050">
                <a:solidFill>
                  <a:srgbClr val="444444"/>
                </a:solidFill>
                <a:highlight>
                  <a:srgbClr val="FFFFFF"/>
                </a:highlight>
                <a:latin typeface="Times New Roman"/>
                <a:ea typeface="Times New Roman"/>
                <a:cs typeface="Times New Roman"/>
                <a:sym typeface="Times New Roman"/>
              </a:rPr>
              <a:t> It is possible to reach the entire Brazilian population through the country's hundreds of TV channels. Everyone watches television, especially during sports events that the country takes part in. </a:t>
            </a:r>
            <a:r>
              <a:rPr lang="en-GB">
                <a:solidFill>
                  <a:schemeClr val="dk1"/>
                </a:solidFill>
                <a:highlight>
                  <a:srgbClr val="F4F4F4"/>
                </a:highlight>
              </a:rPr>
              <a:t>we can see high sales in nov,this is due to Christmas shopping..</a:t>
            </a:r>
            <a:r>
              <a:rPr lang="en-GB" sz="1000">
                <a:solidFill>
                  <a:srgbClr val="111111"/>
                </a:solidFill>
                <a:highlight>
                  <a:srgbClr val="F4F4F4"/>
                </a:highlight>
                <a:latin typeface="Times New Roman"/>
                <a:ea typeface="Times New Roman"/>
                <a:cs typeface="Times New Roman"/>
                <a:sym typeface="Times New Roman"/>
              </a:rPr>
              <a:t> we also saw lower sales in feb during the carnival time in brazil.there are a lot of celebrations,therefore the company should cater to the things that they would purchase since they prefer their regional items like handicrafts,traditional folk costumes.</a:t>
            </a:r>
            <a:r>
              <a:rPr lang="en-GB" sz="1000">
                <a:solidFill>
                  <a:srgbClr val="111111"/>
                </a:solidFill>
                <a:latin typeface="Times New Roman"/>
                <a:ea typeface="Times New Roman"/>
                <a:cs typeface="Times New Roman"/>
                <a:sym typeface="Times New Roman"/>
              </a:rPr>
              <a:t>more photos should be given for products as people prefer seeing the image .</a:t>
            </a:r>
            <a:r>
              <a:rPr lang="en-GB" sz="1000">
                <a:solidFill>
                  <a:srgbClr val="111111"/>
                </a:solidFill>
                <a:highlight>
                  <a:srgbClr val="F4F4F4"/>
                </a:highlight>
                <a:latin typeface="Times New Roman"/>
                <a:ea typeface="Times New Roman"/>
                <a:cs typeface="Times New Roman"/>
                <a:sym typeface="Times New Roman"/>
              </a:rPr>
              <a:t>It is essential for the company to observe the market they are catering to.</a:t>
            </a:r>
            <a:endParaRPr sz="1000">
              <a:solidFill>
                <a:srgbClr val="111111"/>
              </a:solidFill>
              <a:highlight>
                <a:srgbClr val="F4F4F4"/>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4378f80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4378f80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31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bd79c75e36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bd79c75e36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bd79c75e36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bd79c75e36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b7811900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b7811900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d4378f8020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d4378f8020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d4378f802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d4378f802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d4378f802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d4378f802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d4378f802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d4378f802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d4378f8020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d4378f8020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249">
            <a:off x="720000" y="1586375"/>
            <a:ext cx="4144800" cy="201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5200"/>
              <a:buNone/>
              <a:defRPr sz="4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rot="-746">
            <a:off x="720024" y="3601751"/>
            <a:ext cx="4144800" cy="3750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2800"/>
              <a:buNone/>
              <a:defRPr sz="1400">
                <a:solidFill>
                  <a:schemeClr val="dk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 name="Google Shape;11;p2"/>
          <p:cNvSpPr/>
          <p:nvPr/>
        </p:nvSpPr>
        <p:spPr>
          <a:xfrm rot="309939" flipH="1">
            <a:off x="-18057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26100" y="247082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02900" y="424157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5234" flipH="1">
            <a:off x="-299369" y="-492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1275" y="-1456325"/>
            <a:ext cx="5221213"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78050" y="3348713"/>
            <a:ext cx="2590275" cy="2511375"/>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77"/>
        <p:cNvGrpSpPr/>
        <p:nvPr/>
      </p:nvGrpSpPr>
      <p:grpSpPr>
        <a:xfrm>
          <a:off x="0" y="0"/>
          <a:ext cx="0" cy="0"/>
          <a:chOff x="0" y="0"/>
          <a:chExt cx="0" cy="0"/>
        </a:xfrm>
      </p:grpSpPr>
      <p:sp>
        <p:nvSpPr>
          <p:cNvPr id="78" name="Google Shape;78;p11"/>
          <p:cNvSpPr/>
          <p:nvPr/>
        </p:nvSpPr>
        <p:spPr>
          <a:xfrm rot="-310453">
            <a:off x="5296480" y="4171704"/>
            <a:ext cx="6390206" cy="114590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5216854">
            <a:off x="6285888" y="-2228227"/>
            <a:ext cx="1751179" cy="561744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230243" flipH="1">
            <a:off x="-5635123" y="3850524"/>
            <a:ext cx="9678350" cy="14342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10270324">
            <a:off x="-749907" y="4096142"/>
            <a:ext cx="7616516" cy="275830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5834571" y="1969875"/>
            <a:ext cx="6467118"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6299818">
            <a:off x="-314952" y="34843"/>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rot="-2430215">
            <a:off x="-3260641" y="-2203524"/>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title" hasCustomPrompt="1"/>
          </p:nvPr>
        </p:nvSpPr>
        <p:spPr>
          <a:xfrm>
            <a:off x="1942475" y="1647138"/>
            <a:ext cx="5259000" cy="1319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2000"/>
              <a:buNone/>
              <a:defRPr sz="9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7" name="Google Shape;87;p11"/>
          <p:cNvSpPr txBox="1">
            <a:spLocks noGrp="1"/>
          </p:cNvSpPr>
          <p:nvPr>
            <p:ph type="subTitle" idx="1"/>
          </p:nvPr>
        </p:nvSpPr>
        <p:spPr>
          <a:xfrm>
            <a:off x="1942475" y="2966538"/>
            <a:ext cx="5259000" cy="5298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13"/>
          <p:cNvSpPr txBox="1">
            <a:spLocks noGrp="1"/>
          </p:cNvSpPr>
          <p:nvPr>
            <p:ph type="title" hasCustomPrompt="1"/>
          </p:nvPr>
        </p:nvSpPr>
        <p:spPr>
          <a:xfrm>
            <a:off x="1236750"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1" name="Google Shape;91;p13"/>
          <p:cNvSpPr txBox="1">
            <a:spLocks noGrp="1"/>
          </p:cNvSpPr>
          <p:nvPr>
            <p:ph type="subTitle" idx="1"/>
          </p:nvPr>
        </p:nvSpPr>
        <p:spPr>
          <a:xfrm>
            <a:off x="1645950"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2" name="Google Shape;92;p13"/>
          <p:cNvSpPr txBox="1">
            <a:spLocks noGrp="1"/>
          </p:cNvSpPr>
          <p:nvPr>
            <p:ph type="subTitle" idx="2"/>
          </p:nvPr>
        </p:nvSpPr>
        <p:spPr>
          <a:xfrm>
            <a:off x="1236750"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720000" y="540000"/>
            <a:ext cx="7704000" cy="479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2800"/>
              <a:buNone/>
              <a:defRPr sz="254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 name="Google Shape;94;p13"/>
          <p:cNvSpPr txBox="1">
            <a:spLocks noGrp="1"/>
          </p:cNvSpPr>
          <p:nvPr>
            <p:ph type="title" idx="4" hasCustomPrompt="1"/>
          </p:nvPr>
        </p:nvSpPr>
        <p:spPr>
          <a:xfrm>
            <a:off x="1236750"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5" name="Google Shape;95;p13"/>
          <p:cNvSpPr txBox="1">
            <a:spLocks noGrp="1"/>
          </p:cNvSpPr>
          <p:nvPr>
            <p:ph type="subTitle" idx="5"/>
          </p:nvPr>
        </p:nvSpPr>
        <p:spPr>
          <a:xfrm>
            <a:off x="1645950"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6" name="Google Shape;96;p13"/>
          <p:cNvSpPr txBox="1">
            <a:spLocks noGrp="1"/>
          </p:cNvSpPr>
          <p:nvPr>
            <p:ph type="subTitle" idx="6"/>
          </p:nvPr>
        </p:nvSpPr>
        <p:spPr>
          <a:xfrm>
            <a:off x="1236750"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7" hasCustomPrompt="1"/>
          </p:nvPr>
        </p:nvSpPr>
        <p:spPr>
          <a:xfrm>
            <a:off x="1236750"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8" name="Google Shape;98;p13"/>
          <p:cNvSpPr txBox="1">
            <a:spLocks noGrp="1"/>
          </p:cNvSpPr>
          <p:nvPr>
            <p:ph type="subTitle" idx="8"/>
          </p:nvPr>
        </p:nvSpPr>
        <p:spPr>
          <a:xfrm>
            <a:off x="1645950"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9" name="Google Shape;99;p13"/>
          <p:cNvSpPr txBox="1">
            <a:spLocks noGrp="1"/>
          </p:cNvSpPr>
          <p:nvPr>
            <p:ph type="subTitle" idx="9"/>
          </p:nvPr>
        </p:nvSpPr>
        <p:spPr>
          <a:xfrm>
            <a:off x="1236750"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13" hasCustomPrompt="1"/>
          </p:nvPr>
        </p:nvSpPr>
        <p:spPr>
          <a:xfrm>
            <a:off x="5137725"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1" name="Google Shape;101;p13"/>
          <p:cNvSpPr txBox="1">
            <a:spLocks noGrp="1"/>
          </p:cNvSpPr>
          <p:nvPr>
            <p:ph type="subTitle" idx="14"/>
          </p:nvPr>
        </p:nvSpPr>
        <p:spPr>
          <a:xfrm>
            <a:off x="5546925"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2" name="Google Shape;102;p13"/>
          <p:cNvSpPr txBox="1">
            <a:spLocks noGrp="1"/>
          </p:cNvSpPr>
          <p:nvPr>
            <p:ph type="subTitle" idx="15"/>
          </p:nvPr>
        </p:nvSpPr>
        <p:spPr>
          <a:xfrm>
            <a:off x="5137725"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16" hasCustomPrompt="1"/>
          </p:nvPr>
        </p:nvSpPr>
        <p:spPr>
          <a:xfrm>
            <a:off x="5137725"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4" name="Google Shape;104;p13"/>
          <p:cNvSpPr txBox="1">
            <a:spLocks noGrp="1"/>
          </p:cNvSpPr>
          <p:nvPr>
            <p:ph type="subTitle" idx="17"/>
          </p:nvPr>
        </p:nvSpPr>
        <p:spPr>
          <a:xfrm>
            <a:off x="5546925"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5" name="Google Shape;105;p13"/>
          <p:cNvSpPr txBox="1">
            <a:spLocks noGrp="1"/>
          </p:cNvSpPr>
          <p:nvPr>
            <p:ph type="subTitle" idx="18"/>
          </p:nvPr>
        </p:nvSpPr>
        <p:spPr>
          <a:xfrm>
            <a:off x="5137725"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9" hasCustomPrompt="1"/>
          </p:nvPr>
        </p:nvSpPr>
        <p:spPr>
          <a:xfrm>
            <a:off x="5137725"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7" name="Google Shape;107;p13"/>
          <p:cNvSpPr txBox="1">
            <a:spLocks noGrp="1"/>
          </p:cNvSpPr>
          <p:nvPr>
            <p:ph type="subTitle" idx="20"/>
          </p:nvPr>
        </p:nvSpPr>
        <p:spPr>
          <a:xfrm>
            <a:off x="5546925"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8" name="Google Shape;108;p13"/>
          <p:cNvSpPr txBox="1">
            <a:spLocks noGrp="1"/>
          </p:cNvSpPr>
          <p:nvPr>
            <p:ph type="subTitle" idx="21"/>
          </p:nvPr>
        </p:nvSpPr>
        <p:spPr>
          <a:xfrm>
            <a:off x="5137725"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p:nvPr/>
        </p:nvSpPr>
        <p:spPr>
          <a:xfrm rot="344">
            <a:off x="494442" y="48109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10499964" flipH="1">
            <a:off x="-1133341" y="-479783"/>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4066625" y="-1349400"/>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rot="-5399656">
            <a:off x="4765442" y="29846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5972366" flipH="1">
            <a:off x="5172357" y="2312789"/>
            <a:ext cx="7366451" cy="256259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1255446" flipH="1">
            <a:off x="2195647" y="4140025"/>
            <a:ext cx="7365744" cy="25625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4572000" y="1980000"/>
            <a:ext cx="3852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subTitle" idx="1"/>
          </p:nvPr>
        </p:nvSpPr>
        <p:spPr>
          <a:xfrm>
            <a:off x="4572000" y="2552700"/>
            <a:ext cx="3852000" cy="1374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4"/>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_1_1_1">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720000" y="1980000"/>
            <a:ext cx="38520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2500">
                <a:solidFill>
                  <a:schemeClr val="lt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5" name="Google Shape;125;p15"/>
          <p:cNvSpPr txBox="1">
            <a:spLocks noGrp="1"/>
          </p:cNvSpPr>
          <p:nvPr>
            <p:ph type="subTitle" idx="1"/>
          </p:nvPr>
        </p:nvSpPr>
        <p:spPr>
          <a:xfrm>
            <a:off x="720000" y="2552700"/>
            <a:ext cx="3852000" cy="1374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6" name="Google Shape;126;p15"/>
          <p:cNvSpPr/>
          <p:nvPr/>
        </p:nvSpPr>
        <p:spPr>
          <a:xfrm rot="7587651">
            <a:off x="7835307" y="-586872"/>
            <a:ext cx="1647000" cy="15633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960034" y="4630597"/>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560097" flipH="1">
            <a:off x="-1230641" y="-469819"/>
            <a:ext cx="7544920" cy="124147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10513411">
            <a:off x="-879566" y="3618898"/>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9979836">
            <a:off x="-350606" y="-1276852"/>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6"/>
          <p:cNvSpPr txBox="1">
            <a:spLocks noGrp="1"/>
          </p:cNvSpPr>
          <p:nvPr>
            <p:ph type="title" idx="2"/>
          </p:nvPr>
        </p:nvSpPr>
        <p:spPr>
          <a:xfrm>
            <a:off x="8356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4" name="Google Shape;134;p16"/>
          <p:cNvSpPr txBox="1">
            <a:spLocks noGrp="1"/>
          </p:cNvSpPr>
          <p:nvPr>
            <p:ph type="subTitle" idx="1"/>
          </p:nvPr>
        </p:nvSpPr>
        <p:spPr>
          <a:xfrm>
            <a:off x="8356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6"/>
          <p:cNvSpPr txBox="1">
            <a:spLocks noGrp="1"/>
          </p:cNvSpPr>
          <p:nvPr>
            <p:ph type="title" idx="3"/>
          </p:nvPr>
        </p:nvSpPr>
        <p:spPr>
          <a:xfrm>
            <a:off x="349875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6" name="Google Shape;136;p16"/>
          <p:cNvSpPr txBox="1">
            <a:spLocks noGrp="1"/>
          </p:cNvSpPr>
          <p:nvPr>
            <p:ph type="subTitle" idx="4"/>
          </p:nvPr>
        </p:nvSpPr>
        <p:spPr>
          <a:xfrm>
            <a:off x="349875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6"/>
          <p:cNvSpPr txBox="1">
            <a:spLocks noGrp="1"/>
          </p:cNvSpPr>
          <p:nvPr>
            <p:ph type="title" idx="5"/>
          </p:nvPr>
        </p:nvSpPr>
        <p:spPr>
          <a:xfrm>
            <a:off x="61619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8" name="Google Shape;138;p16"/>
          <p:cNvSpPr txBox="1">
            <a:spLocks noGrp="1"/>
          </p:cNvSpPr>
          <p:nvPr>
            <p:ph type="subTitle" idx="6"/>
          </p:nvPr>
        </p:nvSpPr>
        <p:spPr>
          <a:xfrm>
            <a:off x="61619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p:nvPr/>
        </p:nvSpPr>
        <p:spPr>
          <a:xfrm rot="-138344" flipH="1">
            <a:off x="-1025254" y="45669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0513411">
            <a:off x="-1316068" y="34880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143"/>
        <p:cNvGrpSpPr/>
        <p:nvPr/>
      </p:nvGrpSpPr>
      <p:grpSpPr>
        <a:xfrm>
          <a:off x="0" y="0"/>
          <a:ext cx="0" cy="0"/>
          <a:chOff x="0" y="0"/>
          <a:chExt cx="0" cy="0"/>
        </a:xfrm>
      </p:grpSpPr>
      <p:sp>
        <p:nvSpPr>
          <p:cNvPr id="144" name="Google Shape;144;p17"/>
          <p:cNvSpPr/>
          <p:nvPr/>
        </p:nvSpPr>
        <p:spPr>
          <a:xfrm rot="1529064">
            <a:off x="7726677" y="4487541"/>
            <a:ext cx="1974038" cy="17965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3724802">
            <a:off x="-1118294" y="-207033"/>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4809646">
            <a:off x="-1569969" y="-1638747"/>
            <a:ext cx="4490270" cy="254478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rot="7863312">
            <a:off x="5748519" y="4184382"/>
            <a:ext cx="4490470" cy="254477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7"/>
          <p:cNvSpPr txBox="1">
            <a:spLocks noGrp="1"/>
          </p:cNvSpPr>
          <p:nvPr>
            <p:ph type="title" idx="2"/>
          </p:nvPr>
        </p:nvSpPr>
        <p:spPr>
          <a:xfrm>
            <a:off x="683200" y="3281100"/>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0" name="Google Shape;150;p17"/>
          <p:cNvSpPr txBox="1">
            <a:spLocks noGrp="1"/>
          </p:cNvSpPr>
          <p:nvPr>
            <p:ph type="subTitle" idx="1"/>
          </p:nvPr>
        </p:nvSpPr>
        <p:spPr>
          <a:xfrm>
            <a:off x="7935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7"/>
          <p:cNvSpPr txBox="1">
            <a:spLocks noGrp="1"/>
          </p:cNvSpPr>
          <p:nvPr>
            <p:ph type="title" idx="3"/>
          </p:nvPr>
        </p:nvSpPr>
        <p:spPr>
          <a:xfrm>
            <a:off x="304155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2" name="Google Shape;152;p17"/>
          <p:cNvSpPr txBox="1">
            <a:spLocks noGrp="1"/>
          </p:cNvSpPr>
          <p:nvPr>
            <p:ph type="subTitle" idx="4"/>
          </p:nvPr>
        </p:nvSpPr>
        <p:spPr>
          <a:xfrm>
            <a:off x="31518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7"/>
          <p:cNvSpPr txBox="1">
            <a:spLocks noGrp="1"/>
          </p:cNvSpPr>
          <p:nvPr>
            <p:ph type="title" idx="5"/>
          </p:nvPr>
        </p:nvSpPr>
        <p:spPr>
          <a:xfrm>
            <a:off x="539990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4" name="Google Shape;154;p17"/>
          <p:cNvSpPr txBox="1">
            <a:spLocks noGrp="1"/>
          </p:cNvSpPr>
          <p:nvPr>
            <p:ph type="subTitle" idx="6"/>
          </p:nvPr>
        </p:nvSpPr>
        <p:spPr>
          <a:xfrm>
            <a:off x="551015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17"/>
          <p:cNvSpPr txBox="1">
            <a:spLocks noGrp="1"/>
          </p:cNvSpPr>
          <p:nvPr>
            <p:ph type="title" idx="7"/>
          </p:nvPr>
        </p:nvSpPr>
        <p:spPr>
          <a:xfrm>
            <a:off x="15976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6" name="Google Shape;156;p17"/>
          <p:cNvSpPr txBox="1">
            <a:spLocks noGrp="1"/>
          </p:cNvSpPr>
          <p:nvPr>
            <p:ph type="subTitle" idx="8"/>
          </p:nvPr>
        </p:nvSpPr>
        <p:spPr>
          <a:xfrm>
            <a:off x="17079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7"/>
          <p:cNvSpPr txBox="1">
            <a:spLocks noGrp="1"/>
          </p:cNvSpPr>
          <p:nvPr>
            <p:ph type="title" idx="9"/>
          </p:nvPr>
        </p:nvSpPr>
        <p:spPr>
          <a:xfrm>
            <a:off x="395595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8" name="Google Shape;158;p17"/>
          <p:cNvSpPr txBox="1">
            <a:spLocks noGrp="1"/>
          </p:cNvSpPr>
          <p:nvPr>
            <p:ph type="subTitle" idx="13"/>
          </p:nvPr>
        </p:nvSpPr>
        <p:spPr>
          <a:xfrm>
            <a:off x="40662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17"/>
          <p:cNvSpPr txBox="1">
            <a:spLocks noGrp="1"/>
          </p:cNvSpPr>
          <p:nvPr>
            <p:ph type="title" idx="14"/>
          </p:nvPr>
        </p:nvSpPr>
        <p:spPr>
          <a:xfrm>
            <a:off x="63143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0" name="Google Shape;160;p17"/>
          <p:cNvSpPr txBox="1">
            <a:spLocks noGrp="1"/>
          </p:cNvSpPr>
          <p:nvPr>
            <p:ph type="subTitle" idx="15"/>
          </p:nvPr>
        </p:nvSpPr>
        <p:spPr>
          <a:xfrm>
            <a:off x="642455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1">
  <p:cSld name="CUSTOM_2_1_2">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3454925"/>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3" name="Google Shape;163;p18"/>
          <p:cNvSpPr txBox="1">
            <a:spLocks noGrp="1"/>
          </p:cNvSpPr>
          <p:nvPr>
            <p:ph type="subTitle" idx="1"/>
          </p:nvPr>
        </p:nvSpPr>
        <p:spPr>
          <a:xfrm>
            <a:off x="72000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8"/>
          <p:cNvSpPr txBox="1">
            <a:spLocks noGrp="1"/>
          </p:cNvSpPr>
          <p:nvPr>
            <p:ph type="title" idx="2"/>
          </p:nvPr>
        </p:nvSpPr>
        <p:spPr>
          <a:xfrm>
            <a:off x="3498750"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5" name="Google Shape;165;p18"/>
          <p:cNvSpPr txBox="1">
            <a:spLocks noGrp="1"/>
          </p:cNvSpPr>
          <p:nvPr>
            <p:ph type="subTitle" idx="3"/>
          </p:nvPr>
        </p:nvSpPr>
        <p:spPr>
          <a:xfrm>
            <a:off x="349875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18"/>
          <p:cNvSpPr txBox="1">
            <a:spLocks noGrp="1"/>
          </p:cNvSpPr>
          <p:nvPr>
            <p:ph type="title" idx="4"/>
          </p:nvPr>
        </p:nvSpPr>
        <p:spPr>
          <a:xfrm>
            <a:off x="6277125"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7" name="Google Shape;167;p18"/>
          <p:cNvSpPr txBox="1">
            <a:spLocks noGrp="1"/>
          </p:cNvSpPr>
          <p:nvPr>
            <p:ph type="subTitle" idx="5"/>
          </p:nvPr>
        </p:nvSpPr>
        <p:spPr>
          <a:xfrm>
            <a:off x="6277125"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8"/>
          <p:cNvSpPr txBox="1">
            <a:spLocks noGrp="1"/>
          </p:cNvSpPr>
          <p:nvPr>
            <p:ph type="title" idx="6"/>
          </p:nvPr>
        </p:nvSpPr>
        <p:spPr>
          <a:xfrm>
            <a:off x="720000"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9" name="Google Shape;169;p18"/>
          <p:cNvSpPr txBox="1">
            <a:spLocks noGrp="1"/>
          </p:cNvSpPr>
          <p:nvPr>
            <p:ph type="subTitle" idx="7"/>
          </p:nvPr>
        </p:nvSpPr>
        <p:spPr>
          <a:xfrm>
            <a:off x="720000"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8"/>
          <p:cNvSpPr txBox="1">
            <a:spLocks noGrp="1"/>
          </p:cNvSpPr>
          <p:nvPr>
            <p:ph type="title" idx="8"/>
          </p:nvPr>
        </p:nvSpPr>
        <p:spPr>
          <a:xfrm>
            <a:off x="6277125"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71" name="Google Shape;171;p18"/>
          <p:cNvSpPr txBox="1">
            <a:spLocks noGrp="1"/>
          </p:cNvSpPr>
          <p:nvPr>
            <p:ph type="subTitle" idx="9"/>
          </p:nvPr>
        </p:nvSpPr>
        <p:spPr>
          <a:xfrm>
            <a:off x="6277125"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8"/>
          <p:cNvSpPr/>
          <p:nvPr/>
        </p:nvSpPr>
        <p:spPr>
          <a:xfrm rot="2214169">
            <a:off x="7577803" y="-782943"/>
            <a:ext cx="1918405" cy="157438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10565174" flipH="1">
            <a:off x="-558844" y="-875387"/>
            <a:ext cx="7278875"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5218157" flipH="1">
            <a:off x="1130872" y="-2327762"/>
            <a:ext cx="1435466" cy="4875128"/>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10513411">
            <a:off x="7021182" y="-85223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idx="13"/>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7">
    <p:bg>
      <p:bgPr>
        <a:solidFill>
          <a:schemeClr val="lt2"/>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hasCustomPrompt="1"/>
          </p:nvPr>
        </p:nvSpPr>
        <p:spPr>
          <a:xfrm>
            <a:off x="901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79" name="Google Shape;179;p19"/>
          <p:cNvSpPr txBox="1">
            <a:spLocks noGrp="1"/>
          </p:cNvSpPr>
          <p:nvPr>
            <p:ph type="subTitle" idx="1"/>
          </p:nvPr>
        </p:nvSpPr>
        <p:spPr>
          <a:xfrm>
            <a:off x="901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19"/>
          <p:cNvSpPr txBox="1">
            <a:spLocks noGrp="1"/>
          </p:cNvSpPr>
          <p:nvPr>
            <p:ph type="title" idx="2" hasCustomPrompt="1"/>
          </p:nvPr>
        </p:nvSpPr>
        <p:spPr>
          <a:xfrm>
            <a:off x="4753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1" name="Google Shape;181;p19"/>
          <p:cNvSpPr txBox="1">
            <a:spLocks noGrp="1"/>
          </p:cNvSpPr>
          <p:nvPr>
            <p:ph type="subTitle" idx="3"/>
          </p:nvPr>
        </p:nvSpPr>
        <p:spPr>
          <a:xfrm>
            <a:off x="4753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19"/>
          <p:cNvSpPr txBox="1">
            <a:spLocks noGrp="1"/>
          </p:cNvSpPr>
          <p:nvPr>
            <p:ph type="title" idx="4" hasCustomPrompt="1"/>
          </p:nvPr>
        </p:nvSpPr>
        <p:spPr>
          <a:xfrm>
            <a:off x="2827575" y="3246450"/>
            <a:ext cx="3488700" cy="80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3" name="Google Shape;183;p19"/>
          <p:cNvSpPr txBox="1">
            <a:spLocks noGrp="1"/>
          </p:cNvSpPr>
          <p:nvPr>
            <p:ph type="subTitle" idx="5"/>
          </p:nvPr>
        </p:nvSpPr>
        <p:spPr>
          <a:xfrm>
            <a:off x="2827475" y="392070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4" name="Google Shape;184;p19"/>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2_1_1">
    <p:spTree>
      <p:nvGrpSpPr>
        <p:cNvPr id="1" name="Shape 190"/>
        <p:cNvGrpSpPr/>
        <p:nvPr/>
      </p:nvGrpSpPr>
      <p:grpSpPr>
        <a:xfrm>
          <a:off x="0" y="0"/>
          <a:ext cx="0" cy="0"/>
          <a:chOff x="0" y="0"/>
          <a:chExt cx="0" cy="0"/>
        </a:xfrm>
      </p:grpSpPr>
      <p:sp>
        <p:nvSpPr>
          <p:cNvPr id="191" name="Google Shape;191;p20"/>
          <p:cNvSpPr/>
          <p:nvPr/>
        </p:nvSpPr>
        <p:spPr>
          <a:xfrm rot="-138344" flipH="1">
            <a:off x="-949054"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rot="10513411">
            <a:off x="-1218443"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rot="10731167" flipH="1">
            <a:off x="6074382" y="-6267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rot="231261">
            <a:off x="2939279" y="-1702030"/>
            <a:ext cx="6584472" cy="238778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rot="-3724802">
            <a:off x="-1181994"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rot="-5616881">
            <a:off x="-2192086" y="-10247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8" name="Google Shape;198;p20"/>
          <p:cNvSpPr txBox="1">
            <a:spLocks noGrp="1"/>
          </p:cNvSpPr>
          <p:nvPr>
            <p:ph type="title" idx="2"/>
          </p:nvPr>
        </p:nvSpPr>
        <p:spPr>
          <a:xfrm>
            <a:off x="720000" y="322632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20"/>
          <p:cNvSpPr txBox="1">
            <a:spLocks noGrp="1"/>
          </p:cNvSpPr>
          <p:nvPr>
            <p:ph type="subTitle" idx="1"/>
          </p:nvPr>
        </p:nvSpPr>
        <p:spPr>
          <a:xfrm>
            <a:off x="720000" y="362322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1" name="Google Shape;201;p20"/>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0"/>
          <p:cNvSpPr txBox="1">
            <a:spLocks noGrp="1"/>
          </p:cNvSpPr>
          <p:nvPr>
            <p:ph type="title" idx="5"/>
          </p:nvPr>
        </p:nvSpPr>
        <p:spPr>
          <a:xfrm>
            <a:off x="720000" y="158717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3" name="Google Shape;203;p20"/>
          <p:cNvSpPr txBox="1">
            <a:spLocks noGrp="1"/>
          </p:cNvSpPr>
          <p:nvPr>
            <p:ph type="subTitle" idx="6"/>
          </p:nvPr>
        </p:nvSpPr>
        <p:spPr>
          <a:xfrm>
            <a:off x="720000" y="198407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 name="Google Shape;204;p20"/>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5" name="Google Shape;205;p20"/>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622338"/>
            <a:ext cx="879000" cy="7374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48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 name="Google Shape;21;p3"/>
          <p:cNvSpPr/>
          <p:nvPr/>
        </p:nvSpPr>
        <p:spPr>
          <a:xfrm>
            <a:off x="7174800" y="2898086"/>
            <a:ext cx="3916382" cy="2679350"/>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888674" y="2370325"/>
            <a:ext cx="2837128" cy="275070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565234" flipH="1">
            <a:off x="-405294" y="-908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218157" flipH="1">
            <a:off x="805968" y="-1892900"/>
            <a:ext cx="1435466" cy="39192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30585" flipH="1">
            <a:off x="-4817949" y="4310141"/>
            <a:ext cx="8366961" cy="124158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269600">
            <a:off x="-370060" y="4522900"/>
            <a:ext cx="6584290" cy="2387749"/>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2_1_1_1">
    <p:spTree>
      <p:nvGrpSpPr>
        <p:cNvPr id="1" name="Shape 206"/>
        <p:cNvGrpSpPr/>
        <p:nvPr/>
      </p:nvGrpSpPr>
      <p:grpSpPr>
        <a:xfrm>
          <a:off x="0" y="0"/>
          <a:ext cx="0" cy="0"/>
          <a:chOff x="0" y="0"/>
          <a:chExt cx="0" cy="0"/>
        </a:xfrm>
      </p:grpSpPr>
      <p:sp>
        <p:nvSpPr>
          <p:cNvPr id="207" name="Google Shape;207;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8" name="Google Shape;208;p21"/>
          <p:cNvSpPr txBox="1">
            <a:spLocks noGrp="1"/>
          </p:cNvSpPr>
          <p:nvPr>
            <p:ph type="title" idx="2"/>
          </p:nvPr>
        </p:nvSpPr>
        <p:spPr>
          <a:xfrm>
            <a:off x="3875263"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9" name="Google Shape;209;p21"/>
          <p:cNvSpPr txBox="1">
            <a:spLocks noGrp="1"/>
          </p:cNvSpPr>
          <p:nvPr>
            <p:ph type="subTitle" idx="1"/>
          </p:nvPr>
        </p:nvSpPr>
        <p:spPr>
          <a:xfrm>
            <a:off x="3875263"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1"/>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1" name="Google Shape;211;p21"/>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p21"/>
          <p:cNvSpPr txBox="1">
            <a:spLocks noGrp="1"/>
          </p:cNvSpPr>
          <p:nvPr>
            <p:ph type="title" idx="5"/>
          </p:nvPr>
        </p:nvSpPr>
        <p:spPr>
          <a:xfrm>
            <a:off x="3875263"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21"/>
          <p:cNvSpPr txBox="1">
            <a:spLocks noGrp="1"/>
          </p:cNvSpPr>
          <p:nvPr>
            <p:ph type="subTitle" idx="6"/>
          </p:nvPr>
        </p:nvSpPr>
        <p:spPr>
          <a:xfrm>
            <a:off x="3875263"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1"/>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1"/>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21"/>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lt2"/>
        </a:solidFill>
        <a:effectLst/>
      </p:bgPr>
    </p:bg>
    <p:spTree>
      <p:nvGrpSpPr>
        <p:cNvPr id="1" name="Shape 222"/>
        <p:cNvGrpSpPr/>
        <p:nvPr/>
      </p:nvGrpSpPr>
      <p:grpSpPr>
        <a:xfrm>
          <a:off x="0" y="0"/>
          <a:ext cx="0" cy="0"/>
          <a:chOff x="0" y="0"/>
          <a:chExt cx="0" cy="0"/>
        </a:xfrm>
      </p:grpSpPr>
      <p:sp>
        <p:nvSpPr>
          <p:cNvPr id="223" name="Google Shape;223;p22"/>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5216854">
            <a:off x="6689370" y="-180291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229855">
            <a:off x="4538700" y="3850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10271192" flipH="1">
            <a:off x="1450768" y="4096080"/>
            <a:ext cx="7628916" cy="275842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309939" flipH="1">
            <a:off x="-36345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3840750" y="203147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6299818">
            <a:off x="22235" y="558480"/>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2430215">
            <a:off x="-3535453" y="-2409049"/>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txBox="1">
            <a:spLocks noGrp="1"/>
          </p:cNvSpPr>
          <p:nvPr>
            <p:ph type="title"/>
          </p:nvPr>
        </p:nvSpPr>
        <p:spPr>
          <a:xfrm>
            <a:off x="2347025" y="2800350"/>
            <a:ext cx="4449900" cy="895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22"/>
          <p:cNvSpPr txBox="1">
            <a:spLocks noGrp="1"/>
          </p:cNvSpPr>
          <p:nvPr>
            <p:ph type="subTitle" idx="1"/>
          </p:nvPr>
        </p:nvSpPr>
        <p:spPr>
          <a:xfrm>
            <a:off x="2110325" y="1697550"/>
            <a:ext cx="4923300" cy="1102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233"/>
        <p:cNvGrpSpPr/>
        <p:nvPr/>
      </p:nvGrpSpPr>
      <p:grpSpPr>
        <a:xfrm>
          <a:off x="0" y="0"/>
          <a:ext cx="0" cy="0"/>
          <a:chOff x="0" y="0"/>
          <a:chExt cx="0" cy="0"/>
        </a:xfrm>
      </p:grpSpPr>
      <p:sp>
        <p:nvSpPr>
          <p:cNvPr id="234" name="Google Shape;234;p23"/>
          <p:cNvSpPr/>
          <p:nvPr/>
        </p:nvSpPr>
        <p:spPr>
          <a:xfrm rot="7721042">
            <a:off x="-3616905" y="416344"/>
            <a:ext cx="6784035" cy="12416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rot="-9195049">
            <a:off x="-882651" y="-2283815"/>
            <a:ext cx="1658035" cy="54417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endParaRPr/>
          </a:p>
        </p:txBody>
      </p:sp>
      <p:sp>
        <p:nvSpPr>
          <p:cNvPr id="237" name="Google Shape;237;p23"/>
          <p:cNvSpPr/>
          <p:nvPr/>
        </p:nvSpPr>
        <p:spPr>
          <a:xfrm rot="-2700500">
            <a:off x="5828109" y="3031428"/>
            <a:ext cx="5797077" cy="2719673"/>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rot="-10799665" flipH="1">
            <a:off x="5030251" y="-793566"/>
            <a:ext cx="8366921" cy="12415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rot="6276828" flipH="1">
            <a:off x="7072482" y="-3718147"/>
            <a:ext cx="1676528" cy="6602836"/>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rot="333">
            <a:off x="-1188600" y="4680608"/>
            <a:ext cx="8426102"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487499" flipH="1">
            <a:off x="-404545" y="3676669"/>
            <a:ext cx="9739368" cy="256275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242"/>
        <p:cNvGrpSpPr/>
        <p:nvPr/>
      </p:nvGrpSpPr>
      <p:grpSpPr>
        <a:xfrm>
          <a:off x="0" y="0"/>
          <a:ext cx="0" cy="0"/>
          <a:chOff x="0" y="0"/>
          <a:chExt cx="0" cy="0"/>
        </a:xfrm>
      </p:grpSpPr>
      <p:sp>
        <p:nvSpPr>
          <p:cNvPr id="243" name="Google Shape;243;p24"/>
          <p:cNvSpPr/>
          <p:nvPr/>
        </p:nvSpPr>
        <p:spPr>
          <a:xfrm flipH="1">
            <a:off x="5678989" y="3268075"/>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4"/>
          <p:cNvSpPr/>
          <p:nvPr/>
        </p:nvSpPr>
        <p:spPr>
          <a:xfrm rot="478634">
            <a:off x="5842085" y="4195981"/>
            <a:ext cx="416035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rot="5400000" flipH="1">
            <a:off x="-2420495" y="3191866"/>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rot="5400000">
            <a:off x="-2283867" y="2209025"/>
            <a:ext cx="4160241" cy="32542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8">
    <p:bg>
      <p:bgPr>
        <a:solidFill>
          <a:schemeClr val="lt2"/>
        </a:solidFill>
        <a:effectLst/>
      </p:bgPr>
    </p:bg>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720000" y="796500"/>
            <a:ext cx="3852000" cy="799200"/>
          </a:xfrm>
          <a:prstGeom prst="rect">
            <a:avLst/>
          </a:prstGeom>
        </p:spPr>
        <p:txBody>
          <a:bodyPr spcFirstLastPara="1" wrap="square" lIns="91425" tIns="91425" rIns="91425" bIns="91425" anchor="b" anchorCtr="0">
            <a:normAutofit/>
          </a:bodyPr>
          <a:lstStyle>
            <a:lvl1pPr lvl="0" rtl="0">
              <a:spcBef>
                <a:spcPts val="0"/>
              </a:spcBef>
              <a:spcAft>
                <a:spcPts val="0"/>
              </a:spcAft>
              <a:buSzPts val="2800"/>
              <a:buNone/>
              <a:defRPr sz="42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0" name="Google Shape;250;p25"/>
          <p:cNvSpPr txBox="1">
            <a:spLocks noGrp="1"/>
          </p:cNvSpPr>
          <p:nvPr>
            <p:ph type="subTitle" idx="1"/>
          </p:nvPr>
        </p:nvSpPr>
        <p:spPr>
          <a:xfrm>
            <a:off x="720000" y="1595700"/>
            <a:ext cx="3852000" cy="1398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1" name="Google Shape;251;p25"/>
          <p:cNvSpPr txBox="1"/>
          <p:nvPr/>
        </p:nvSpPr>
        <p:spPr>
          <a:xfrm>
            <a:off x="720000" y="3470275"/>
            <a:ext cx="3407400" cy="854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100">
                <a:solidFill>
                  <a:schemeClr val="dk1"/>
                </a:solidFill>
                <a:latin typeface="Poppins"/>
                <a:ea typeface="Poppins"/>
                <a:cs typeface="Poppins"/>
                <a:sym typeface="Poppins"/>
              </a:rPr>
              <a:t>CREDITS: This presentation template was created by </a:t>
            </a:r>
            <a:r>
              <a:rPr lang="en-GB" sz="11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GB" sz="1100">
                <a:solidFill>
                  <a:schemeClr val="dk1"/>
                </a:solidFill>
                <a:latin typeface="Poppins"/>
                <a:ea typeface="Poppins"/>
                <a:cs typeface="Poppins"/>
                <a:sym typeface="Poppins"/>
              </a:rPr>
              <a:t>, including icons by </a:t>
            </a:r>
            <a:r>
              <a:rPr lang="en-GB" sz="11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GB" sz="1100">
                <a:solidFill>
                  <a:schemeClr val="dk1"/>
                </a:solidFill>
                <a:latin typeface="Poppins"/>
                <a:ea typeface="Poppins"/>
                <a:cs typeface="Poppins"/>
                <a:sym typeface="Poppins"/>
              </a:rPr>
              <a:t>, infographics &amp; images by </a:t>
            </a:r>
            <a:r>
              <a:rPr lang="en-GB" sz="11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GB" sz="1100">
                <a:solidFill>
                  <a:schemeClr val="dk1"/>
                </a:solidFill>
                <a:latin typeface="Poppins"/>
                <a:ea typeface="Poppins"/>
                <a:cs typeface="Poppins"/>
                <a:sym typeface="Poppins"/>
              </a:rPr>
              <a:t> and illustrations by </a:t>
            </a:r>
            <a:r>
              <a:rPr lang="en-GB" sz="11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dk1"/>
              </a:solidFill>
              <a:latin typeface="Poppins"/>
              <a:ea typeface="Poppins"/>
              <a:cs typeface="Poppins"/>
              <a:sym typeface="Poppins"/>
            </a:endParaRPr>
          </a:p>
        </p:txBody>
      </p:sp>
      <p:sp>
        <p:nvSpPr>
          <p:cNvPr id="252" name="Google Shape;252;p25"/>
          <p:cNvSpPr/>
          <p:nvPr/>
        </p:nvSpPr>
        <p:spPr>
          <a:xfrm rot="10800000">
            <a:off x="-1811186"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3857578">
            <a:off x="8012102" y="-5191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137095" flipH="1">
            <a:off x="17348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530">
            <a:off x="-1103045" y="-1790039"/>
            <a:ext cx="11965092" cy="357743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rot="-820164">
            <a:off x="-24611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257"/>
        <p:cNvGrpSpPr/>
        <p:nvPr/>
      </p:nvGrpSpPr>
      <p:grpSpPr>
        <a:xfrm>
          <a:off x="0" y="0"/>
          <a:ext cx="0" cy="0"/>
          <a:chOff x="0" y="0"/>
          <a:chExt cx="0" cy="0"/>
        </a:xfrm>
      </p:grpSpPr>
      <p:sp>
        <p:nvSpPr>
          <p:cNvPr id="258" name="Google Shape;258;p26"/>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4_1">
    <p:bg>
      <p:bgPr>
        <a:solidFill>
          <a:schemeClr val="lt2"/>
        </a:solidFill>
        <a:effectLst/>
      </p:bgPr>
    </p:bg>
    <p:spTree>
      <p:nvGrpSpPr>
        <p:cNvPr id="1" name="Shape 264"/>
        <p:cNvGrpSpPr/>
        <p:nvPr/>
      </p:nvGrpSpPr>
      <p:grpSpPr>
        <a:xfrm>
          <a:off x="0" y="0"/>
          <a:ext cx="0" cy="0"/>
          <a:chOff x="0" y="0"/>
          <a:chExt cx="0" cy="0"/>
        </a:xfrm>
      </p:grpSpPr>
      <p:sp>
        <p:nvSpPr>
          <p:cNvPr id="265" name="Google Shape;265;p27"/>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271"/>
        <p:cNvGrpSpPr/>
        <p:nvPr/>
      </p:nvGrpSpPr>
      <p:grpSpPr>
        <a:xfrm>
          <a:off x="0" y="0"/>
          <a:ext cx="0" cy="0"/>
          <a:chOff x="0" y="0"/>
          <a:chExt cx="0" cy="0"/>
        </a:xfrm>
      </p:grpSpPr>
      <p:sp>
        <p:nvSpPr>
          <p:cNvPr id="272" name="Google Shape;272;p2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053300"/>
            <a:ext cx="7704000" cy="35511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 name="Google Shape;30;p4"/>
          <p:cNvSpPr/>
          <p:nvPr/>
        </p:nvSpPr>
        <p:spPr>
          <a:xfrm flipH="1">
            <a:off x="4929164" y="3066650"/>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478692">
            <a:off x="6068231" y="3662365"/>
            <a:ext cx="338536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5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title" idx="2"/>
          </p:nvPr>
        </p:nvSpPr>
        <p:spPr>
          <a:xfrm>
            <a:off x="13689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13690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title" idx="3"/>
          </p:nvPr>
        </p:nvSpPr>
        <p:spPr>
          <a:xfrm>
            <a:off x="56284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4"/>
          </p:nvPr>
        </p:nvSpPr>
        <p:spPr>
          <a:xfrm>
            <a:off x="56285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p:nvPr/>
        </p:nvSpPr>
        <p:spPr>
          <a:xfrm rot="-3724802">
            <a:off x="8782406" y="3103380"/>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38344" flipH="1">
            <a:off x="-977104" y="4470649"/>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513411">
            <a:off x="-1709043" y="34302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3724802">
            <a:off x="7802856"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7826694">
            <a:off x="6331761" y="708388"/>
            <a:ext cx="4645922" cy="254466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8099500">
            <a:off x="-2080355" y="-455822"/>
            <a:ext cx="5797077" cy="2719673"/>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4732343" flipH="1">
            <a:off x="969117" y="-2948220"/>
            <a:ext cx="1676340" cy="553547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799665" flipH="1">
            <a:off x="5543501" y="-225004"/>
            <a:ext cx="8366921" cy="12415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6276828" flipH="1">
            <a:off x="7585732" y="-3149585"/>
            <a:ext cx="1676528" cy="6602836"/>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33">
            <a:off x="968975" y="4680608"/>
            <a:ext cx="8426102"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487553" flipH="1">
            <a:off x="1286487" y="3675250"/>
            <a:ext cx="10630722" cy="256275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0" y="1629725"/>
            <a:ext cx="3843900" cy="1057500"/>
          </a:xfrm>
          <a:prstGeom prst="rect">
            <a:avLst/>
          </a:prstGeom>
        </p:spPr>
        <p:txBody>
          <a:bodyPr spcFirstLastPara="1" wrap="square" lIns="91425" tIns="91425" rIns="91425" bIns="91425" anchor="ctr" anchorCtr="0">
            <a:normAutofit/>
          </a:bodyPr>
          <a:lstStyle>
            <a:lvl1pPr lvl="0" algn="r">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5318400" y="2687238"/>
            <a:ext cx="3105600" cy="1057500"/>
          </a:xfrm>
          <a:prstGeom prst="rect">
            <a:avLst/>
          </a:prstGeom>
        </p:spPr>
        <p:txBody>
          <a:bodyPr spcFirstLastPara="1" wrap="square" lIns="91425" tIns="91425" rIns="91425" bIns="91425" anchor="t" anchorCtr="0">
            <a:norm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10566647">
            <a:off x="3122533" y="-814416"/>
            <a:ext cx="7740775" cy="200085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5216854">
            <a:off x="6727470" y="-239846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229855">
            <a:off x="2557500" y="4231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584958" flipH="1">
            <a:off x="-568500" y="4318605"/>
            <a:ext cx="8832230" cy="275834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720000" y="1283500"/>
            <a:ext cx="4573500" cy="25860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6108399" y="2377039"/>
            <a:ext cx="4677990" cy="3200396"/>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6961095" y="1746648"/>
            <a:ext cx="3388857" cy="32856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rot="5054829" flipH="1">
            <a:off x="-3549307" y="3576446"/>
            <a:ext cx="7544965" cy="124161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4371704">
            <a:off x="-4970498" y="-75044"/>
            <a:ext cx="10722597" cy="357748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048825"/>
            <a:ext cx="3852000" cy="872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720000" y="1921575"/>
            <a:ext cx="3852000" cy="268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72" name="Google Shape;72;p9"/>
          <p:cNvSpPr/>
          <p:nvPr/>
        </p:nvSpPr>
        <p:spPr>
          <a:xfrm rot="4919583">
            <a:off x="8828896" y="-504104"/>
            <a:ext cx="1148307" cy="109000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10661656" flipH="1">
            <a:off x="734117" y="-42414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6EDBFC"/>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4466700" y="1951488"/>
            <a:ext cx="3957300" cy="1240500"/>
          </a:xfrm>
          <a:prstGeom prst="rect">
            <a:avLst/>
          </a:prstGeom>
        </p:spPr>
        <p:txBody>
          <a:bodyPr spcFirstLastPara="1" wrap="square" lIns="91425" tIns="91425" rIns="91425" bIns="91425" anchor="t" anchorCtr="0">
            <a:normAutofit/>
          </a:bodyPr>
          <a:lstStyle>
            <a:lvl1pPr lvl="0" algn="ctr">
              <a:spcBef>
                <a:spcPts val="0"/>
              </a:spcBef>
              <a:spcAft>
                <a:spcPts val="0"/>
              </a:spcAft>
              <a:buSzPts val="4800"/>
              <a:buNone/>
              <a:defRPr sz="3000">
                <a:solidFill>
                  <a:schemeClr val="lt1"/>
                </a:solidFill>
              </a:defRPr>
            </a:lvl1pPr>
            <a:lvl2pPr lvl="1" algn="ctr">
              <a:spcBef>
                <a:spcPts val="0"/>
              </a:spcBef>
              <a:spcAft>
                <a:spcPts val="0"/>
              </a:spcAft>
              <a:buSzPts val="4800"/>
              <a:buFont typeface="Alfa Slab One"/>
              <a:buNone/>
              <a:defRPr sz="4800">
                <a:latin typeface="Alfa Slab One"/>
                <a:ea typeface="Alfa Slab One"/>
                <a:cs typeface="Alfa Slab One"/>
                <a:sym typeface="Alfa Slab One"/>
              </a:defRPr>
            </a:lvl2pPr>
            <a:lvl3pPr lvl="2" algn="ctr">
              <a:spcBef>
                <a:spcPts val="0"/>
              </a:spcBef>
              <a:spcAft>
                <a:spcPts val="0"/>
              </a:spcAft>
              <a:buSzPts val="4800"/>
              <a:buFont typeface="Alfa Slab One"/>
              <a:buNone/>
              <a:defRPr sz="4800">
                <a:latin typeface="Alfa Slab One"/>
                <a:ea typeface="Alfa Slab One"/>
                <a:cs typeface="Alfa Slab One"/>
                <a:sym typeface="Alfa Slab One"/>
              </a:defRPr>
            </a:lvl3pPr>
            <a:lvl4pPr lvl="3" algn="ctr">
              <a:spcBef>
                <a:spcPts val="0"/>
              </a:spcBef>
              <a:spcAft>
                <a:spcPts val="0"/>
              </a:spcAft>
              <a:buSzPts val="4800"/>
              <a:buFont typeface="Alfa Slab One"/>
              <a:buNone/>
              <a:defRPr sz="4800">
                <a:latin typeface="Alfa Slab One"/>
                <a:ea typeface="Alfa Slab One"/>
                <a:cs typeface="Alfa Slab One"/>
                <a:sym typeface="Alfa Slab One"/>
              </a:defRPr>
            </a:lvl4pPr>
            <a:lvl5pPr lvl="4" algn="ctr">
              <a:spcBef>
                <a:spcPts val="0"/>
              </a:spcBef>
              <a:spcAft>
                <a:spcPts val="0"/>
              </a:spcAft>
              <a:buSzPts val="4800"/>
              <a:buFont typeface="Alfa Slab One"/>
              <a:buNone/>
              <a:defRPr sz="4800">
                <a:latin typeface="Alfa Slab One"/>
                <a:ea typeface="Alfa Slab One"/>
                <a:cs typeface="Alfa Slab One"/>
                <a:sym typeface="Alfa Slab One"/>
              </a:defRPr>
            </a:lvl5pPr>
            <a:lvl6pPr lvl="5" algn="ctr">
              <a:spcBef>
                <a:spcPts val="0"/>
              </a:spcBef>
              <a:spcAft>
                <a:spcPts val="0"/>
              </a:spcAft>
              <a:buSzPts val="4800"/>
              <a:buFont typeface="Alfa Slab One"/>
              <a:buNone/>
              <a:defRPr sz="4800">
                <a:latin typeface="Alfa Slab One"/>
                <a:ea typeface="Alfa Slab One"/>
                <a:cs typeface="Alfa Slab One"/>
                <a:sym typeface="Alfa Slab One"/>
              </a:defRPr>
            </a:lvl6pPr>
            <a:lvl7pPr lvl="6" algn="ctr">
              <a:spcBef>
                <a:spcPts val="0"/>
              </a:spcBef>
              <a:spcAft>
                <a:spcPts val="0"/>
              </a:spcAft>
              <a:buSzPts val="4800"/>
              <a:buFont typeface="Alfa Slab One"/>
              <a:buNone/>
              <a:defRPr sz="4800">
                <a:latin typeface="Alfa Slab One"/>
                <a:ea typeface="Alfa Slab One"/>
                <a:cs typeface="Alfa Slab One"/>
                <a:sym typeface="Alfa Slab One"/>
              </a:defRPr>
            </a:lvl7pPr>
            <a:lvl8pPr lvl="7" algn="ctr">
              <a:spcBef>
                <a:spcPts val="0"/>
              </a:spcBef>
              <a:spcAft>
                <a:spcPts val="0"/>
              </a:spcAft>
              <a:buSzPts val="4800"/>
              <a:buFont typeface="Alfa Slab One"/>
              <a:buNone/>
              <a:defRPr sz="4800">
                <a:latin typeface="Alfa Slab One"/>
                <a:ea typeface="Alfa Slab One"/>
                <a:cs typeface="Alfa Slab One"/>
                <a:sym typeface="Alfa Slab One"/>
              </a:defRPr>
            </a:lvl8pPr>
            <a:lvl9pPr lvl="8" algn="ctr">
              <a:spcBef>
                <a:spcPts val="0"/>
              </a:spcBef>
              <a:spcAft>
                <a:spcPts val="0"/>
              </a:spcAft>
              <a:buSzPts val="4800"/>
              <a:buFont typeface="Alfa Slab One"/>
              <a:buNone/>
              <a:defRPr sz="4800">
                <a:latin typeface="Alfa Slab One"/>
                <a:ea typeface="Alfa Slab One"/>
                <a:cs typeface="Alfa Slab One"/>
                <a:sym typeface="Alfa Slab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Signika"/>
              <a:buNone/>
              <a:defRPr sz="2800" b="1">
                <a:solidFill>
                  <a:schemeClr val="dk2"/>
                </a:solidFill>
                <a:latin typeface="Signika"/>
                <a:ea typeface="Signika"/>
                <a:cs typeface="Signika"/>
                <a:sym typeface="Signika"/>
              </a:defRPr>
            </a:lvl1pPr>
            <a:lvl2pPr lvl="1">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2pPr>
            <a:lvl3pPr lvl="2">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3pPr>
            <a:lvl4pPr lvl="3">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4pPr>
            <a:lvl5pPr lvl="4">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5pPr>
            <a:lvl6pPr lvl="5">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6pPr>
            <a:lvl7pPr lvl="6">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7pPr>
            <a:lvl8pPr lvl="7">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8pPr>
            <a:lvl9pPr lvl="8">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20000" y="1247450"/>
            <a:ext cx="77040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1.png"/><Relationship Id="rId2" Type="http://schemas.microsoft.com/office/2007/relationships/media" Target="../media/media24.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24.xml"/><Relationship Id="rId4"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8" Type="http://schemas.openxmlformats.org/officeDocument/2006/relationships/hyperlink" Target="https://www.constructdigital.com/insight/b2c-e-commerce-know-the-customers-you-will-never-meet" TargetMode="External"/><Relationship Id="rId3" Type="http://schemas.openxmlformats.org/officeDocument/2006/relationships/slideLayout" Target="../slideLayouts/slideLayout19.xml"/><Relationship Id="rId7" Type="http://schemas.openxmlformats.org/officeDocument/2006/relationships/hyperlink" Target="https://www.optimove.com/resources/learning-center/rfm-segmentation" TargetMode="Externa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hyperlink" Target="https://www.eightleaves.com/2011/01/using-rfm-to-identify-your-best-customers" TargetMode="External"/><Relationship Id="rId5" Type="http://schemas.openxmlformats.org/officeDocument/2006/relationships/hyperlink" Target="https://towardsdatascience.com/find-your-best-customers-with-customer-segmentation-in-python-61d602f9eee6" TargetMode="External"/><Relationship Id="rId4" Type="http://schemas.openxmlformats.org/officeDocument/2006/relationships/notesSlide" Target="../notesSlides/notesSlide36.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subTitle" idx="1"/>
          </p:nvPr>
        </p:nvSpPr>
        <p:spPr>
          <a:xfrm rot="-746">
            <a:off x="720024" y="3601751"/>
            <a:ext cx="41448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grpSp>
        <p:nvGrpSpPr>
          <p:cNvPr id="282" name="Google Shape;282;p29"/>
          <p:cNvGrpSpPr/>
          <p:nvPr/>
        </p:nvGrpSpPr>
        <p:grpSpPr>
          <a:xfrm>
            <a:off x="8794300" y="3421175"/>
            <a:ext cx="180859" cy="180123"/>
            <a:chOff x="5944500" y="324350"/>
            <a:chExt cx="180859" cy="180123"/>
          </a:xfrm>
        </p:grpSpPr>
        <p:sp>
          <p:nvSpPr>
            <p:cNvPr id="283" name="Google Shape;283;p29"/>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9"/>
          <p:cNvGrpSpPr/>
          <p:nvPr/>
        </p:nvGrpSpPr>
        <p:grpSpPr>
          <a:xfrm>
            <a:off x="8562175" y="593425"/>
            <a:ext cx="180859" cy="180123"/>
            <a:chOff x="6034925" y="548950"/>
            <a:chExt cx="180859" cy="180123"/>
          </a:xfrm>
        </p:grpSpPr>
        <p:sp>
          <p:nvSpPr>
            <p:cNvPr id="288" name="Google Shape;288;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9"/>
          <p:cNvSpPr/>
          <p:nvPr/>
        </p:nvSpPr>
        <p:spPr>
          <a:xfrm>
            <a:off x="4473400" y="1701650"/>
            <a:ext cx="166850" cy="101475"/>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29"/>
          <p:cNvGrpSpPr/>
          <p:nvPr/>
        </p:nvGrpSpPr>
        <p:grpSpPr>
          <a:xfrm>
            <a:off x="4441825" y="1597325"/>
            <a:ext cx="270175" cy="269075"/>
            <a:chOff x="6214675" y="650238"/>
            <a:chExt cx="270175" cy="269075"/>
          </a:xfrm>
        </p:grpSpPr>
        <p:sp>
          <p:nvSpPr>
            <p:cNvPr id="294" name="Google Shape;294;p29"/>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9"/>
          <p:cNvGrpSpPr/>
          <p:nvPr/>
        </p:nvGrpSpPr>
        <p:grpSpPr>
          <a:xfrm>
            <a:off x="6266838" y="559875"/>
            <a:ext cx="270175" cy="269075"/>
            <a:chOff x="5944500" y="324350"/>
            <a:chExt cx="270175" cy="269075"/>
          </a:xfrm>
        </p:grpSpPr>
        <p:sp>
          <p:nvSpPr>
            <p:cNvPr id="299" name="Google Shape;299;p29"/>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9"/>
          <p:cNvGrpSpPr/>
          <p:nvPr/>
        </p:nvGrpSpPr>
        <p:grpSpPr>
          <a:xfrm>
            <a:off x="941188" y="405463"/>
            <a:ext cx="270175" cy="269075"/>
            <a:chOff x="5944500" y="324350"/>
            <a:chExt cx="270175" cy="269075"/>
          </a:xfrm>
        </p:grpSpPr>
        <p:sp>
          <p:nvSpPr>
            <p:cNvPr id="304" name="Google Shape;304;p29"/>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9"/>
          <p:cNvGrpSpPr/>
          <p:nvPr/>
        </p:nvGrpSpPr>
        <p:grpSpPr>
          <a:xfrm>
            <a:off x="1564875" y="4825000"/>
            <a:ext cx="180859" cy="180123"/>
            <a:chOff x="6034925" y="548950"/>
            <a:chExt cx="180859" cy="180123"/>
          </a:xfrm>
        </p:grpSpPr>
        <p:sp>
          <p:nvSpPr>
            <p:cNvPr id="309" name="Google Shape;309;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9"/>
          <p:cNvGrpSpPr/>
          <p:nvPr/>
        </p:nvGrpSpPr>
        <p:grpSpPr>
          <a:xfrm>
            <a:off x="2132000" y="4469875"/>
            <a:ext cx="270175" cy="269075"/>
            <a:chOff x="6214675" y="650238"/>
            <a:chExt cx="270175" cy="269075"/>
          </a:xfrm>
        </p:grpSpPr>
        <p:sp>
          <p:nvSpPr>
            <p:cNvPr id="314" name="Google Shape;314;p29"/>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9"/>
          <p:cNvGrpSpPr/>
          <p:nvPr/>
        </p:nvGrpSpPr>
        <p:grpSpPr>
          <a:xfrm>
            <a:off x="2702000" y="174425"/>
            <a:ext cx="180859" cy="180123"/>
            <a:chOff x="6034925" y="548950"/>
            <a:chExt cx="180859" cy="180123"/>
          </a:xfrm>
        </p:grpSpPr>
        <p:sp>
          <p:nvSpPr>
            <p:cNvPr id="319" name="Google Shape;319;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9"/>
          <p:cNvGrpSpPr/>
          <p:nvPr/>
        </p:nvGrpSpPr>
        <p:grpSpPr>
          <a:xfrm>
            <a:off x="4788877" y="1095236"/>
            <a:ext cx="3832149" cy="3135526"/>
            <a:chOff x="4864795" y="1394488"/>
            <a:chExt cx="3402423" cy="2783917"/>
          </a:xfrm>
        </p:grpSpPr>
        <p:sp>
          <p:nvSpPr>
            <p:cNvPr id="324" name="Google Shape;324;p29"/>
            <p:cNvSpPr/>
            <p:nvPr/>
          </p:nvSpPr>
          <p:spPr>
            <a:xfrm>
              <a:off x="5269673" y="1394488"/>
              <a:ext cx="2997545" cy="2783917"/>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5330186" y="1481044"/>
              <a:ext cx="2273137" cy="1746601"/>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5802236" y="1795738"/>
              <a:ext cx="1332663" cy="1336291"/>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7214164" y="1954899"/>
              <a:ext cx="298379" cy="303830"/>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5330186" y="1481044"/>
              <a:ext cx="2273137" cy="88974"/>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5330186" y="1481044"/>
              <a:ext cx="2273137" cy="1746601"/>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5484510" y="1508277"/>
              <a:ext cx="35120" cy="34507"/>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5566211" y="1508277"/>
              <a:ext cx="35120" cy="34507"/>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5647912" y="1508277"/>
              <a:ext cx="34525" cy="34507"/>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a:off x="6107257" y="2106805"/>
              <a:ext cx="722026" cy="722622"/>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6799595" y="1654119"/>
              <a:ext cx="1454917" cy="45512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7054390" y="1879857"/>
              <a:ext cx="991331" cy="18"/>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7023529" y="1769118"/>
              <a:ext cx="718381" cy="110758"/>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7710417" y="1848996"/>
              <a:ext cx="62354" cy="61740"/>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149410" y="1738239"/>
              <a:ext cx="61740" cy="61759"/>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547628" y="1738239"/>
              <a:ext cx="62354" cy="62354"/>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7023529" y="1879857"/>
              <a:ext cx="1022192" cy="110162"/>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7388449"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7148796" y="1959140"/>
              <a:ext cx="62354" cy="62354"/>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7884106"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8014824" y="1848382"/>
              <a:ext cx="61759" cy="62354"/>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6992054" y="1848996"/>
              <a:ext cx="62354" cy="61740"/>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5296311" y="2612748"/>
              <a:ext cx="910226" cy="910226"/>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5519613" y="3132011"/>
              <a:ext cx="534405" cy="22938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5804673" y="2785842"/>
              <a:ext cx="249344" cy="240880"/>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5995309" y="2727133"/>
              <a:ext cx="117417" cy="11803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5995309" y="2967995"/>
              <a:ext cx="117417" cy="11803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5745964" y="2892954"/>
              <a:ext cx="118031" cy="11803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5578935" y="3073302"/>
              <a:ext cx="118031" cy="11803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5460922" y="3302668"/>
              <a:ext cx="118031" cy="117435"/>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5995309" y="3302668"/>
              <a:ext cx="117417" cy="117435"/>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864795" y="2255678"/>
              <a:ext cx="910226" cy="9102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310821" y="2176414"/>
              <a:ext cx="300798" cy="79896"/>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160738" y="2176414"/>
              <a:ext cx="300798" cy="79896"/>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4996127" y="2176414"/>
              <a:ext cx="300798" cy="79283"/>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7870191" y="3844310"/>
              <a:ext cx="165243" cy="18"/>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263627" y="3844310"/>
              <a:ext cx="2519431" cy="18"/>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7818142" y="3714205"/>
              <a:ext cx="76269" cy="102889"/>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7660190" y="3666993"/>
              <a:ext cx="183399" cy="177335"/>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7650499" y="3658529"/>
              <a:ext cx="202168" cy="19979"/>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7678346" y="3305700"/>
              <a:ext cx="105325" cy="333482"/>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7715253" y="3348058"/>
              <a:ext cx="33911" cy="108357"/>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7784249" y="3524779"/>
              <a:ext cx="13337" cy="81105"/>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5635820" y="3751112"/>
              <a:ext cx="409732" cy="78705"/>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6044326" y="3751112"/>
              <a:ext cx="409732" cy="78705"/>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625533" y="3820722"/>
              <a:ext cx="844858" cy="16351"/>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6066109" y="3774718"/>
              <a:ext cx="49649" cy="54485"/>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6091520" y="3783796"/>
              <a:ext cx="239689" cy="41780"/>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799222" y="3778960"/>
              <a:ext cx="213646" cy="51453"/>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953547" y="3797711"/>
              <a:ext cx="39957" cy="34525"/>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428015" y="2935311"/>
              <a:ext cx="1186804" cy="954406"/>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6426806" y="3056356"/>
              <a:ext cx="263277" cy="78858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6424388" y="2969818"/>
              <a:ext cx="561638" cy="877542"/>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7337627" y="3067256"/>
              <a:ext cx="276578" cy="809755"/>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6623488" y="2925638"/>
              <a:ext cx="771043" cy="951374"/>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6766316" y="2516519"/>
              <a:ext cx="406105" cy="493852"/>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6855886" y="2878425"/>
              <a:ext cx="308071" cy="232416"/>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6636193" y="3470311"/>
              <a:ext cx="15160" cy="211842"/>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6989022" y="2727133"/>
              <a:ext cx="28461" cy="11803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7040475" y="2686581"/>
              <a:ext cx="65982" cy="19383"/>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6902484" y="2694449"/>
              <a:ext cx="78092" cy="19997"/>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6933345" y="2888713"/>
              <a:ext cx="149505" cy="122272"/>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6766316" y="2657542"/>
              <a:ext cx="62968" cy="85347"/>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6946069" y="2845146"/>
              <a:ext cx="55081" cy="33911"/>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6935168" y="2748917"/>
              <a:ext cx="15142" cy="31493"/>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056213" y="2748917"/>
              <a:ext cx="15142" cy="31493"/>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6857095" y="2885085"/>
              <a:ext cx="153747" cy="225756"/>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7010823" y="2876621"/>
              <a:ext cx="153133" cy="234220"/>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768139" y="2369468"/>
              <a:ext cx="484774" cy="400041"/>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7134268" y="2503814"/>
              <a:ext cx="49649" cy="190058"/>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756029" y="2353731"/>
              <a:ext cx="173707" cy="110162"/>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74041" y="2416662"/>
              <a:ext cx="306248" cy="10714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888570" y="2387010"/>
              <a:ext cx="217274" cy="65386"/>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933345" y="2888713"/>
              <a:ext cx="142250" cy="7506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864963" y="3249410"/>
              <a:ext cx="297766" cy="303830"/>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572052" y="3653674"/>
              <a:ext cx="65982" cy="159793"/>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537564" y="3612526"/>
              <a:ext cx="98648" cy="81124"/>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424388" y="3052728"/>
              <a:ext cx="210019" cy="791004"/>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7355170" y="3659124"/>
              <a:ext cx="72046" cy="185817"/>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7358797" y="3614944"/>
              <a:ext cx="123481" cy="65982"/>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7363038" y="3067256"/>
              <a:ext cx="251167" cy="812787"/>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7358797" y="3600434"/>
              <a:ext cx="148296" cy="32684"/>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38016" y="3475762"/>
              <a:ext cx="717172" cy="41215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34389" y="3887894"/>
              <a:ext cx="724427" cy="21801"/>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946069" y="3614944"/>
              <a:ext cx="120449" cy="120449"/>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38016" y="3475762"/>
              <a:ext cx="717172" cy="41215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817751" y="2638159"/>
              <a:ext cx="341964" cy="288092"/>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7141541" y="2686581"/>
              <a:ext cx="29056" cy="95038"/>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9"/>
          <p:cNvGrpSpPr/>
          <p:nvPr/>
        </p:nvGrpSpPr>
        <p:grpSpPr>
          <a:xfrm>
            <a:off x="5893575" y="4693150"/>
            <a:ext cx="180859" cy="180123"/>
            <a:chOff x="6034925" y="548950"/>
            <a:chExt cx="180859" cy="180123"/>
          </a:xfrm>
        </p:grpSpPr>
        <p:sp>
          <p:nvSpPr>
            <p:cNvPr id="433" name="Google Shape;433;p29"/>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9"/>
          <p:cNvSpPr txBox="1">
            <a:spLocks noGrp="1"/>
          </p:cNvSpPr>
          <p:nvPr>
            <p:ph type="ctrTitle"/>
          </p:nvPr>
        </p:nvSpPr>
        <p:spPr>
          <a:xfrm rot="-230">
            <a:off x="385775" y="1236024"/>
            <a:ext cx="4479000" cy="3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900"/>
              <a:t>Olist Marketing &amp; E-Commerce</a:t>
            </a:r>
            <a:endParaRPr sz="5900"/>
          </a:p>
          <a:p>
            <a:pPr marL="0" lvl="0" indent="0" algn="l" rtl="0">
              <a:spcBef>
                <a:spcPts val="0"/>
              </a:spcBef>
              <a:spcAft>
                <a:spcPts val="0"/>
              </a:spcAft>
              <a:buNone/>
            </a:pPr>
            <a:r>
              <a:rPr lang="en-GB" sz="2100">
                <a:solidFill>
                  <a:srgbClr val="BA372A"/>
                </a:solidFill>
                <a:highlight>
                  <a:srgbClr val="F4F4F4"/>
                </a:highlight>
                <a:latin typeface="Arial"/>
                <a:ea typeface="Arial"/>
                <a:cs typeface="Arial"/>
                <a:sym typeface="Arial"/>
              </a:rPr>
              <a:t> </a:t>
            </a:r>
            <a:endParaRPr sz="5900"/>
          </a:p>
        </p:txBody>
      </p:sp>
      <p:pic>
        <p:nvPicPr>
          <p:cNvPr id="3" name="Audio 2">
            <a:hlinkClick r:id="" action="ppaction://media"/>
            <a:extLst>
              <a:ext uri="{FF2B5EF4-FFF2-40B4-BE49-F238E27FC236}">
                <a16:creationId xmlns:a16="http://schemas.microsoft.com/office/drawing/2014/main" id="{39202EA9-2455-41E1-8E60-A22198C424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5"/>
    </mc:Choice>
    <mc:Fallback>
      <p:transition spd="slow" advTm="4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0"/>
          <p:cNvSpPr txBox="1">
            <a:spLocks noGrp="1"/>
          </p:cNvSpPr>
          <p:nvPr>
            <p:ph type="title" idx="2"/>
          </p:nvPr>
        </p:nvSpPr>
        <p:spPr>
          <a:xfrm>
            <a:off x="707225" y="2862400"/>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Month with the Highest Revenue</a:t>
            </a:r>
            <a:endParaRPr sz="2320"/>
          </a:p>
        </p:txBody>
      </p:sp>
      <p:sp>
        <p:nvSpPr>
          <p:cNvPr id="1116" name="Google Shape;1116;p40"/>
          <p:cNvSpPr txBox="1">
            <a:spLocks noGrp="1"/>
          </p:cNvSpPr>
          <p:nvPr>
            <p:ph type="subTitle" idx="1"/>
          </p:nvPr>
        </p:nvSpPr>
        <p:spPr>
          <a:xfrm>
            <a:off x="835600" y="3324925"/>
            <a:ext cx="8410500" cy="18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800">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OCTOBER</a:t>
            </a: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NOVEMBER</a:t>
            </a:r>
            <a:endParaRPr sz="2800" b="1">
              <a:solidFill>
                <a:schemeClr val="accen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900">
                <a:latin typeface="Arial"/>
                <a:ea typeface="Arial"/>
                <a:cs typeface="Arial"/>
                <a:sym typeface="Arial"/>
              </a:rPr>
              <a:t>              </a:t>
            </a:r>
            <a:r>
              <a:rPr lang="en-GB" sz="900">
                <a:solidFill>
                  <a:schemeClr val="accent1"/>
                </a:solidFill>
                <a:latin typeface="Arial"/>
                <a:ea typeface="Arial"/>
                <a:cs typeface="Arial"/>
                <a:sym typeface="Arial"/>
              </a:rPr>
              <a:t>  </a:t>
            </a:r>
            <a:r>
              <a:rPr lang="en-GB" sz="1300">
                <a:solidFill>
                  <a:schemeClr val="accent1"/>
                </a:solidFill>
                <a:latin typeface="Arial"/>
                <a:ea typeface="Arial"/>
                <a:cs typeface="Arial"/>
                <a:sym typeface="Arial"/>
              </a:rPr>
              <a:t>(47271.20)</a:t>
            </a:r>
            <a:r>
              <a:rPr lang="en-GB" sz="900">
                <a:solidFill>
                  <a:schemeClr val="accent1"/>
                </a:solidFill>
                <a:latin typeface="Arial"/>
                <a:ea typeface="Arial"/>
                <a:cs typeface="Arial"/>
                <a:sym typeface="Arial"/>
              </a:rPr>
              <a:t>                                                                                                                                                            </a:t>
            </a:r>
            <a:r>
              <a:rPr lang="en-GB" sz="1300">
                <a:solidFill>
                  <a:schemeClr val="accent1"/>
                </a:solidFill>
                <a:latin typeface="Arial"/>
                <a:ea typeface="Arial"/>
                <a:cs typeface="Arial"/>
                <a:sym typeface="Arial"/>
              </a:rPr>
              <a:t>(0.0)</a:t>
            </a:r>
            <a:endParaRPr>
              <a:solidFill>
                <a:schemeClr val="accent1"/>
              </a:solidFill>
            </a:endParaRPr>
          </a:p>
          <a:p>
            <a:pPr marL="0" lvl="0" indent="0" algn="ctr" rtl="0">
              <a:spcBef>
                <a:spcPts val="0"/>
              </a:spcBef>
              <a:spcAft>
                <a:spcPts val="1200"/>
              </a:spcAft>
              <a:buNone/>
            </a:pPr>
            <a:endParaRPr/>
          </a:p>
        </p:txBody>
      </p:sp>
      <p:grpSp>
        <p:nvGrpSpPr>
          <p:cNvPr id="1117" name="Google Shape;1117;p40"/>
          <p:cNvGrpSpPr/>
          <p:nvPr/>
        </p:nvGrpSpPr>
        <p:grpSpPr>
          <a:xfrm rot="10800000">
            <a:off x="1094220" y="4768074"/>
            <a:ext cx="279251" cy="280502"/>
            <a:chOff x="2600586" y="-942975"/>
            <a:chExt cx="279251" cy="280502"/>
          </a:xfrm>
        </p:grpSpPr>
        <p:sp>
          <p:nvSpPr>
            <p:cNvPr id="1118" name="Google Shape;1118;p40"/>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rot="10800000">
            <a:off x="4043467" y="4662698"/>
            <a:ext cx="225449" cy="226452"/>
            <a:chOff x="2600577" y="-942975"/>
            <a:chExt cx="225449" cy="226452"/>
          </a:xfrm>
        </p:grpSpPr>
        <p:sp>
          <p:nvSpPr>
            <p:cNvPr id="1123" name="Google Shape;1123;p40"/>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0"/>
          <p:cNvGrpSpPr/>
          <p:nvPr/>
        </p:nvGrpSpPr>
        <p:grpSpPr>
          <a:xfrm>
            <a:off x="772452" y="98699"/>
            <a:ext cx="179826" cy="180626"/>
            <a:chOff x="772452" y="98699"/>
            <a:chExt cx="179826" cy="180626"/>
          </a:xfrm>
        </p:grpSpPr>
        <p:sp>
          <p:nvSpPr>
            <p:cNvPr id="1128" name="Google Shape;1128;p40"/>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0"/>
          <p:cNvGrpSpPr/>
          <p:nvPr/>
        </p:nvGrpSpPr>
        <p:grpSpPr>
          <a:xfrm>
            <a:off x="303712" y="1112696"/>
            <a:ext cx="219461" cy="220453"/>
            <a:chOff x="772462" y="98696"/>
            <a:chExt cx="219461" cy="220453"/>
          </a:xfrm>
        </p:grpSpPr>
        <p:sp>
          <p:nvSpPr>
            <p:cNvPr id="1133" name="Google Shape;1133;p40"/>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6450953" y="1548857"/>
            <a:ext cx="1980757" cy="1155604"/>
            <a:chOff x="4090088" y="1606225"/>
            <a:chExt cx="963825" cy="868875"/>
          </a:xfrm>
        </p:grpSpPr>
        <p:sp>
          <p:nvSpPr>
            <p:cNvPr id="1138" name="Google Shape;1138;p40"/>
            <p:cNvSpPr/>
            <p:nvPr/>
          </p:nvSpPr>
          <p:spPr>
            <a:xfrm>
              <a:off x="4090088" y="1606225"/>
              <a:ext cx="963825" cy="868875"/>
            </a:xfrm>
            <a:custGeom>
              <a:avLst/>
              <a:gdLst/>
              <a:ahLst/>
              <a:cxnLst/>
              <a:rect l="l" t="t" r="r" b="b"/>
              <a:pathLst>
                <a:path w="38553" h="34755" extrusionOk="0">
                  <a:moveTo>
                    <a:pt x="12684" y="0"/>
                  </a:moveTo>
                  <a:lnTo>
                    <a:pt x="11286" y="88"/>
                  </a:lnTo>
                  <a:lnTo>
                    <a:pt x="9977" y="306"/>
                  </a:lnTo>
                  <a:lnTo>
                    <a:pt x="8754" y="633"/>
                  </a:lnTo>
                  <a:lnTo>
                    <a:pt x="7663" y="1048"/>
                  </a:lnTo>
                  <a:lnTo>
                    <a:pt x="6658" y="1594"/>
                  </a:lnTo>
                  <a:lnTo>
                    <a:pt x="5807" y="2271"/>
                  </a:lnTo>
                  <a:lnTo>
                    <a:pt x="5108" y="3035"/>
                  </a:lnTo>
                  <a:lnTo>
                    <a:pt x="4541" y="3930"/>
                  </a:lnTo>
                  <a:lnTo>
                    <a:pt x="4170" y="4956"/>
                  </a:lnTo>
                  <a:lnTo>
                    <a:pt x="3973" y="6113"/>
                  </a:lnTo>
                  <a:lnTo>
                    <a:pt x="3951" y="6724"/>
                  </a:lnTo>
                  <a:lnTo>
                    <a:pt x="3930" y="8143"/>
                  </a:lnTo>
                  <a:lnTo>
                    <a:pt x="3602" y="10806"/>
                  </a:lnTo>
                  <a:lnTo>
                    <a:pt x="3035" y="13251"/>
                  </a:lnTo>
                  <a:lnTo>
                    <a:pt x="2358" y="15478"/>
                  </a:lnTo>
                  <a:lnTo>
                    <a:pt x="1244" y="18512"/>
                  </a:lnTo>
                  <a:lnTo>
                    <a:pt x="349" y="21088"/>
                  </a:lnTo>
                  <a:lnTo>
                    <a:pt x="22" y="22617"/>
                  </a:lnTo>
                  <a:lnTo>
                    <a:pt x="0" y="23315"/>
                  </a:lnTo>
                  <a:lnTo>
                    <a:pt x="22" y="24036"/>
                  </a:lnTo>
                  <a:lnTo>
                    <a:pt x="284" y="25738"/>
                  </a:lnTo>
                  <a:lnTo>
                    <a:pt x="786" y="27135"/>
                  </a:lnTo>
                  <a:lnTo>
                    <a:pt x="1266" y="28074"/>
                  </a:lnTo>
                  <a:lnTo>
                    <a:pt x="1899" y="29035"/>
                  </a:lnTo>
                  <a:lnTo>
                    <a:pt x="2707" y="29973"/>
                  </a:lnTo>
                  <a:lnTo>
                    <a:pt x="3690" y="30868"/>
                  </a:lnTo>
                  <a:lnTo>
                    <a:pt x="4912" y="31720"/>
                  </a:lnTo>
                  <a:lnTo>
                    <a:pt x="6331" y="32484"/>
                  </a:lnTo>
                  <a:lnTo>
                    <a:pt x="8012" y="33183"/>
                  </a:lnTo>
                  <a:lnTo>
                    <a:pt x="9955" y="33772"/>
                  </a:lnTo>
                  <a:lnTo>
                    <a:pt x="12182" y="34230"/>
                  </a:lnTo>
                  <a:lnTo>
                    <a:pt x="14692" y="34558"/>
                  </a:lnTo>
                  <a:lnTo>
                    <a:pt x="17530" y="34732"/>
                  </a:lnTo>
                  <a:lnTo>
                    <a:pt x="19102" y="34754"/>
                  </a:lnTo>
                  <a:lnTo>
                    <a:pt x="20674" y="34732"/>
                  </a:lnTo>
                  <a:lnTo>
                    <a:pt x="23511" y="34492"/>
                  </a:lnTo>
                  <a:lnTo>
                    <a:pt x="26066" y="34056"/>
                  </a:lnTo>
                  <a:lnTo>
                    <a:pt x="28292" y="33444"/>
                  </a:lnTo>
                  <a:lnTo>
                    <a:pt x="30257" y="32659"/>
                  </a:lnTo>
                  <a:lnTo>
                    <a:pt x="31960" y="31742"/>
                  </a:lnTo>
                  <a:lnTo>
                    <a:pt x="33422" y="30716"/>
                  </a:lnTo>
                  <a:lnTo>
                    <a:pt x="34667" y="29624"/>
                  </a:lnTo>
                  <a:lnTo>
                    <a:pt x="35693" y="28445"/>
                  </a:lnTo>
                  <a:lnTo>
                    <a:pt x="36522" y="27245"/>
                  </a:lnTo>
                  <a:lnTo>
                    <a:pt x="37199" y="26022"/>
                  </a:lnTo>
                  <a:lnTo>
                    <a:pt x="37701" y="24821"/>
                  </a:lnTo>
                  <a:lnTo>
                    <a:pt x="38225" y="23097"/>
                  </a:lnTo>
                  <a:lnTo>
                    <a:pt x="38531" y="21067"/>
                  </a:lnTo>
                  <a:lnTo>
                    <a:pt x="38553" y="20259"/>
                  </a:lnTo>
                  <a:lnTo>
                    <a:pt x="38531" y="19386"/>
                  </a:lnTo>
                  <a:lnTo>
                    <a:pt x="38334" y="17661"/>
                  </a:lnTo>
                  <a:lnTo>
                    <a:pt x="37963" y="16024"/>
                  </a:lnTo>
                  <a:lnTo>
                    <a:pt x="37396" y="14452"/>
                  </a:lnTo>
                  <a:lnTo>
                    <a:pt x="36697" y="12924"/>
                  </a:lnTo>
                  <a:lnTo>
                    <a:pt x="35846" y="11505"/>
                  </a:lnTo>
                  <a:lnTo>
                    <a:pt x="34841" y="10130"/>
                  </a:lnTo>
                  <a:lnTo>
                    <a:pt x="33750" y="8842"/>
                  </a:lnTo>
                  <a:lnTo>
                    <a:pt x="32527" y="7641"/>
                  </a:lnTo>
                  <a:lnTo>
                    <a:pt x="31218" y="6528"/>
                  </a:lnTo>
                  <a:lnTo>
                    <a:pt x="29820" y="5480"/>
                  </a:lnTo>
                  <a:lnTo>
                    <a:pt x="28358" y="4519"/>
                  </a:lnTo>
                  <a:lnTo>
                    <a:pt x="26066" y="3231"/>
                  </a:lnTo>
                  <a:lnTo>
                    <a:pt x="22878" y="1834"/>
                  </a:lnTo>
                  <a:lnTo>
                    <a:pt x="19626" y="830"/>
                  </a:lnTo>
                  <a:lnTo>
                    <a:pt x="16438" y="197"/>
                  </a:lnTo>
                  <a:lnTo>
                    <a:pt x="14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343313" y="1730100"/>
              <a:ext cx="456275" cy="525600"/>
            </a:xfrm>
            <a:custGeom>
              <a:avLst/>
              <a:gdLst/>
              <a:ahLst/>
              <a:cxnLst/>
              <a:rect l="l" t="t" r="r" b="b"/>
              <a:pathLst>
                <a:path w="18251" h="21024" extrusionOk="0">
                  <a:moveTo>
                    <a:pt x="8623" y="1"/>
                  </a:moveTo>
                  <a:lnTo>
                    <a:pt x="8100" y="66"/>
                  </a:lnTo>
                  <a:lnTo>
                    <a:pt x="7357" y="154"/>
                  </a:lnTo>
                  <a:lnTo>
                    <a:pt x="5938" y="568"/>
                  </a:lnTo>
                  <a:lnTo>
                    <a:pt x="4607" y="1180"/>
                  </a:lnTo>
                  <a:lnTo>
                    <a:pt x="3406" y="2009"/>
                  </a:lnTo>
                  <a:lnTo>
                    <a:pt x="2358" y="3013"/>
                  </a:lnTo>
                  <a:lnTo>
                    <a:pt x="1463" y="4170"/>
                  </a:lnTo>
                  <a:lnTo>
                    <a:pt x="765" y="5458"/>
                  </a:lnTo>
                  <a:lnTo>
                    <a:pt x="284" y="6856"/>
                  </a:lnTo>
                  <a:lnTo>
                    <a:pt x="131" y="7598"/>
                  </a:lnTo>
                  <a:lnTo>
                    <a:pt x="44" y="8165"/>
                  </a:lnTo>
                  <a:lnTo>
                    <a:pt x="0" y="9301"/>
                  </a:lnTo>
                  <a:lnTo>
                    <a:pt x="88" y="10414"/>
                  </a:lnTo>
                  <a:lnTo>
                    <a:pt x="306" y="11484"/>
                  </a:lnTo>
                  <a:lnTo>
                    <a:pt x="634" y="12510"/>
                  </a:lnTo>
                  <a:lnTo>
                    <a:pt x="1092" y="13470"/>
                  </a:lnTo>
                  <a:lnTo>
                    <a:pt x="1638" y="14365"/>
                  </a:lnTo>
                  <a:lnTo>
                    <a:pt x="2293" y="15195"/>
                  </a:lnTo>
                  <a:lnTo>
                    <a:pt x="2664" y="15588"/>
                  </a:lnTo>
                  <a:lnTo>
                    <a:pt x="3057" y="16002"/>
                  </a:lnTo>
                  <a:lnTo>
                    <a:pt x="3690" y="16919"/>
                  </a:lnTo>
                  <a:lnTo>
                    <a:pt x="4148" y="17945"/>
                  </a:lnTo>
                  <a:lnTo>
                    <a:pt x="4388" y="19059"/>
                  </a:lnTo>
                  <a:lnTo>
                    <a:pt x="4410" y="19626"/>
                  </a:lnTo>
                  <a:lnTo>
                    <a:pt x="4410" y="21023"/>
                  </a:lnTo>
                  <a:lnTo>
                    <a:pt x="13841" y="21023"/>
                  </a:lnTo>
                  <a:lnTo>
                    <a:pt x="13841" y="19626"/>
                  </a:lnTo>
                  <a:lnTo>
                    <a:pt x="13841" y="19059"/>
                  </a:lnTo>
                  <a:lnTo>
                    <a:pt x="14081" y="17967"/>
                  </a:lnTo>
                  <a:lnTo>
                    <a:pt x="14539" y="16941"/>
                  </a:lnTo>
                  <a:lnTo>
                    <a:pt x="15173" y="16002"/>
                  </a:lnTo>
                  <a:lnTo>
                    <a:pt x="15587" y="15588"/>
                  </a:lnTo>
                  <a:lnTo>
                    <a:pt x="16177" y="14933"/>
                  </a:lnTo>
                  <a:lnTo>
                    <a:pt x="17159" y="13470"/>
                  </a:lnTo>
                  <a:lnTo>
                    <a:pt x="17858" y="11833"/>
                  </a:lnTo>
                  <a:lnTo>
                    <a:pt x="18229" y="10043"/>
                  </a:lnTo>
                  <a:lnTo>
                    <a:pt x="18251" y="9126"/>
                  </a:lnTo>
                  <a:lnTo>
                    <a:pt x="18251" y="8602"/>
                  </a:lnTo>
                  <a:lnTo>
                    <a:pt x="18142" y="7620"/>
                  </a:lnTo>
                  <a:lnTo>
                    <a:pt x="17792" y="6222"/>
                  </a:lnTo>
                  <a:lnTo>
                    <a:pt x="17028" y="4476"/>
                  </a:lnTo>
                  <a:lnTo>
                    <a:pt x="15915" y="2970"/>
                  </a:lnTo>
                  <a:lnTo>
                    <a:pt x="14518" y="1725"/>
                  </a:lnTo>
                  <a:lnTo>
                    <a:pt x="12902" y="765"/>
                  </a:lnTo>
                  <a:lnTo>
                    <a:pt x="11549" y="306"/>
                  </a:lnTo>
                  <a:lnTo>
                    <a:pt x="10610" y="110"/>
                  </a:lnTo>
                  <a:lnTo>
                    <a:pt x="9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453563" y="2255675"/>
              <a:ext cx="235775" cy="96075"/>
            </a:xfrm>
            <a:custGeom>
              <a:avLst/>
              <a:gdLst/>
              <a:ahLst/>
              <a:cxnLst/>
              <a:rect l="l" t="t" r="r" b="b"/>
              <a:pathLst>
                <a:path w="9431" h="3843" extrusionOk="0">
                  <a:moveTo>
                    <a:pt x="0" y="0"/>
                  </a:moveTo>
                  <a:lnTo>
                    <a:pt x="0" y="1681"/>
                  </a:lnTo>
                  <a:lnTo>
                    <a:pt x="44" y="2118"/>
                  </a:lnTo>
                  <a:lnTo>
                    <a:pt x="349" y="2882"/>
                  </a:lnTo>
                  <a:lnTo>
                    <a:pt x="939" y="3472"/>
                  </a:lnTo>
                  <a:lnTo>
                    <a:pt x="1725" y="3799"/>
                  </a:lnTo>
                  <a:lnTo>
                    <a:pt x="2161" y="3843"/>
                  </a:lnTo>
                  <a:lnTo>
                    <a:pt x="7270" y="3843"/>
                  </a:lnTo>
                  <a:lnTo>
                    <a:pt x="7706" y="3799"/>
                  </a:lnTo>
                  <a:lnTo>
                    <a:pt x="8492" y="3493"/>
                  </a:lnTo>
                  <a:lnTo>
                    <a:pt x="9060" y="2904"/>
                  </a:lnTo>
                  <a:lnTo>
                    <a:pt x="9387" y="2118"/>
                  </a:lnTo>
                  <a:lnTo>
                    <a:pt x="9431" y="1681"/>
                  </a:lnTo>
                  <a:lnTo>
                    <a:pt x="9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321488" y="1708825"/>
              <a:ext cx="499400" cy="664750"/>
            </a:xfrm>
            <a:custGeom>
              <a:avLst/>
              <a:gdLst/>
              <a:ahLst/>
              <a:cxnLst/>
              <a:rect l="l" t="t" r="r" b="b"/>
              <a:pathLst>
                <a:path w="19976" h="26590" extrusionOk="0">
                  <a:moveTo>
                    <a:pt x="10042" y="1638"/>
                  </a:moveTo>
                  <a:lnTo>
                    <a:pt x="10806" y="1660"/>
                  </a:lnTo>
                  <a:lnTo>
                    <a:pt x="12291" y="1943"/>
                  </a:lnTo>
                  <a:lnTo>
                    <a:pt x="13688" y="2467"/>
                  </a:lnTo>
                  <a:lnTo>
                    <a:pt x="14976" y="3275"/>
                  </a:lnTo>
                  <a:lnTo>
                    <a:pt x="15587" y="3777"/>
                  </a:lnTo>
                  <a:lnTo>
                    <a:pt x="16198" y="4388"/>
                  </a:lnTo>
                  <a:lnTo>
                    <a:pt x="17224" y="5785"/>
                  </a:lnTo>
                  <a:lnTo>
                    <a:pt x="17945" y="7379"/>
                  </a:lnTo>
                  <a:lnTo>
                    <a:pt x="18294" y="9082"/>
                  </a:lnTo>
                  <a:lnTo>
                    <a:pt x="18338" y="9977"/>
                  </a:lnTo>
                  <a:lnTo>
                    <a:pt x="18294" y="10785"/>
                  </a:lnTo>
                  <a:lnTo>
                    <a:pt x="17967" y="12378"/>
                  </a:lnTo>
                  <a:lnTo>
                    <a:pt x="17334" y="13885"/>
                  </a:lnTo>
                  <a:lnTo>
                    <a:pt x="16439" y="15238"/>
                  </a:lnTo>
                  <a:lnTo>
                    <a:pt x="15871" y="15827"/>
                  </a:lnTo>
                  <a:lnTo>
                    <a:pt x="15412" y="16330"/>
                  </a:lnTo>
                  <a:lnTo>
                    <a:pt x="14670" y="17399"/>
                  </a:lnTo>
                  <a:lnTo>
                    <a:pt x="14168" y="18578"/>
                  </a:lnTo>
                  <a:lnTo>
                    <a:pt x="13906" y="19822"/>
                  </a:lnTo>
                  <a:lnTo>
                    <a:pt x="13884" y="20455"/>
                  </a:lnTo>
                  <a:lnTo>
                    <a:pt x="13884" y="21023"/>
                  </a:lnTo>
                  <a:lnTo>
                    <a:pt x="6135" y="21023"/>
                  </a:lnTo>
                  <a:lnTo>
                    <a:pt x="6135" y="20455"/>
                  </a:lnTo>
                  <a:lnTo>
                    <a:pt x="6113" y="19822"/>
                  </a:lnTo>
                  <a:lnTo>
                    <a:pt x="5851" y="18578"/>
                  </a:lnTo>
                  <a:lnTo>
                    <a:pt x="5349" y="17399"/>
                  </a:lnTo>
                  <a:lnTo>
                    <a:pt x="4606" y="16308"/>
                  </a:lnTo>
                  <a:lnTo>
                    <a:pt x="4148" y="15806"/>
                  </a:lnTo>
                  <a:lnTo>
                    <a:pt x="3799" y="15435"/>
                  </a:lnTo>
                  <a:lnTo>
                    <a:pt x="3187" y="14649"/>
                  </a:lnTo>
                  <a:lnTo>
                    <a:pt x="2664" y="13819"/>
                  </a:lnTo>
                  <a:lnTo>
                    <a:pt x="2271" y="12924"/>
                  </a:lnTo>
                  <a:lnTo>
                    <a:pt x="1965" y="11985"/>
                  </a:lnTo>
                  <a:lnTo>
                    <a:pt x="1769" y="11025"/>
                  </a:lnTo>
                  <a:lnTo>
                    <a:pt x="1703" y="10042"/>
                  </a:lnTo>
                  <a:lnTo>
                    <a:pt x="1747" y="9016"/>
                  </a:lnTo>
                  <a:lnTo>
                    <a:pt x="1834" y="8514"/>
                  </a:lnTo>
                  <a:lnTo>
                    <a:pt x="1943" y="7859"/>
                  </a:lnTo>
                  <a:lnTo>
                    <a:pt x="2380" y="6593"/>
                  </a:lnTo>
                  <a:lnTo>
                    <a:pt x="3013" y="5436"/>
                  </a:lnTo>
                  <a:lnTo>
                    <a:pt x="3842" y="4388"/>
                  </a:lnTo>
                  <a:lnTo>
                    <a:pt x="4803" y="3471"/>
                  </a:lnTo>
                  <a:lnTo>
                    <a:pt x="5894" y="2729"/>
                  </a:lnTo>
                  <a:lnTo>
                    <a:pt x="7117" y="2162"/>
                  </a:lnTo>
                  <a:lnTo>
                    <a:pt x="8405" y="1790"/>
                  </a:lnTo>
                  <a:lnTo>
                    <a:pt x="9082" y="1703"/>
                  </a:lnTo>
                  <a:lnTo>
                    <a:pt x="9562" y="1660"/>
                  </a:lnTo>
                  <a:lnTo>
                    <a:pt x="10042" y="1638"/>
                  </a:lnTo>
                  <a:close/>
                  <a:moveTo>
                    <a:pt x="13863" y="22704"/>
                  </a:moveTo>
                  <a:lnTo>
                    <a:pt x="13863" y="23577"/>
                  </a:lnTo>
                  <a:lnTo>
                    <a:pt x="13841" y="23861"/>
                  </a:lnTo>
                  <a:lnTo>
                    <a:pt x="13666" y="24341"/>
                  </a:lnTo>
                  <a:lnTo>
                    <a:pt x="13295" y="24691"/>
                  </a:lnTo>
                  <a:lnTo>
                    <a:pt x="12815" y="24909"/>
                  </a:lnTo>
                  <a:lnTo>
                    <a:pt x="12553" y="24931"/>
                  </a:lnTo>
                  <a:lnTo>
                    <a:pt x="7444" y="24931"/>
                  </a:lnTo>
                  <a:lnTo>
                    <a:pt x="7182" y="24909"/>
                  </a:lnTo>
                  <a:lnTo>
                    <a:pt x="6702" y="24691"/>
                  </a:lnTo>
                  <a:lnTo>
                    <a:pt x="6331" y="24341"/>
                  </a:lnTo>
                  <a:lnTo>
                    <a:pt x="6135" y="23861"/>
                  </a:lnTo>
                  <a:lnTo>
                    <a:pt x="6113" y="23577"/>
                  </a:lnTo>
                  <a:lnTo>
                    <a:pt x="6113" y="22704"/>
                  </a:lnTo>
                  <a:close/>
                  <a:moveTo>
                    <a:pt x="10479" y="0"/>
                  </a:moveTo>
                  <a:lnTo>
                    <a:pt x="9409" y="22"/>
                  </a:lnTo>
                  <a:lnTo>
                    <a:pt x="8863" y="66"/>
                  </a:lnTo>
                  <a:lnTo>
                    <a:pt x="8056" y="175"/>
                  </a:lnTo>
                  <a:lnTo>
                    <a:pt x="6506" y="612"/>
                  </a:lnTo>
                  <a:lnTo>
                    <a:pt x="5065" y="1288"/>
                  </a:lnTo>
                  <a:lnTo>
                    <a:pt x="3733" y="2205"/>
                  </a:lnTo>
                  <a:lnTo>
                    <a:pt x="2576" y="3297"/>
                  </a:lnTo>
                  <a:lnTo>
                    <a:pt x="1616" y="4563"/>
                  </a:lnTo>
                  <a:lnTo>
                    <a:pt x="852" y="5960"/>
                  </a:lnTo>
                  <a:lnTo>
                    <a:pt x="306" y="7466"/>
                  </a:lnTo>
                  <a:lnTo>
                    <a:pt x="153" y="8274"/>
                  </a:lnTo>
                  <a:lnTo>
                    <a:pt x="66" y="8885"/>
                  </a:lnTo>
                  <a:lnTo>
                    <a:pt x="0" y="10086"/>
                  </a:lnTo>
                  <a:lnTo>
                    <a:pt x="88" y="11265"/>
                  </a:lnTo>
                  <a:lnTo>
                    <a:pt x="328" y="12422"/>
                  </a:lnTo>
                  <a:lnTo>
                    <a:pt x="677" y="13535"/>
                  </a:lnTo>
                  <a:lnTo>
                    <a:pt x="1157" y="14605"/>
                  </a:lnTo>
                  <a:lnTo>
                    <a:pt x="1790" y="15631"/>
                  </a:lnTo>
                  <a:lnTo>
                    <a:pt x="2533" y="16570"/>
                  </a:lnTo>
                  <a:lnTo>
                    <a:pt x="2947" y="17006"/>
                  </a:lnTo>
                  <a:lnTo>
                    <a:pt x="3297" y="17377"/>
                  </a:lnTo>
                  <a:lnTo>
                    <a:pt x="3864" y="18207"/>
                  </a:lnTo>
                  <a:lnTo>
                    <a:pt x="4257" y="19080"/>
                  </a:lnTo>
                  <a:lnTo>
                    <a:pt x="4454" y="19997"/>
                  </a:lnTo>
                  <a:lnTo>
                    <a:pt x="4475" y="20477"/>
                  </a:lnTo>
                  <a:lnTo>
                    <a:pt x="4475" y="23577"/>
                  </a:lnTo>
                  <a:lnTo>
                    <a:pt x="4475" y="23883"/>
                  </a:lnTo>
                  <a:lnTo>
                    <a:pt x="4606" y="24472"/>
                  </a:lnTo>
                  <a:lnTo>
                    <a:pt x="4825" y="25018"/>
                  </a:lnTo>
                  <a:lnTo>
                    <a:pt x="5152" y="25498"/>
                  </a:lnTo>
                  <a:lnTo>
                    <a:pt x="5567" y="25913"/>
                  </a:lnTo>
                  <a:lnTo>
                    <a:pt x="6025" y="26219"/>
                  </a:lnTo>
                  <a:lnTo>
                    <a:pt x="6571" y="26459"/>
                  </a:lnTo>
                  <a:lnTo>
                    <a:pt x="7161" y="26568"/>
                  </a:lnTo>
                  <a:lnTo>
                    <a:pt x="7466" y="26590"/>
                  </a:lnTo>
                  <a:lnTo>
                    <a:pt x="12575" y="26590"/>
                  </a:lnTo>
                  <a:lnTo>
                    <a:pt x="12880" y="26568"/>
                  </a:lnTo>
                  <a:lnTo>
                    <a:pt x="13470" y="26459"/>
                  </a:lnTo>
                  <a:lnTo>
                    <a:pt x="13994" y="26219"/>
                  </a:lnTo>
                  <a:lnTo>
                    <a:pt x="14474" y="25913"/>
                  </a:lnTo>
                  <a:lnTo>
                    <a:pt x="14867" y="25498"/>
                  </a:lnTo>
                  <a:lnTo>
                    <a:pt x="15194" y="25018"/>
                  </a:lnTo>
                  <a:lnTo>
                    <a:pt x="15412" y="24472"/>
                  </a:lnTo>
                  <a:lnTo>
                    <a:pt x="15543" y="23883"/>
                  </a:lnTo>
                  <a:lnTo>
                    <a:pt x="15543" y="23577"/>
                  </a:lnTo>
                  <a:lnTo>
                    <a:pt x="15543" y="20477"/>
                  </a:lnTo>
                  <a:lnTo>
                    <a:pt x="15565" y="19997"/>
                  </a:lnTo>
                  <a:lnTo>
                    <a:pt x="15762" y="19080"/>
                  </a:lnTo>
                  <a:lnTo>
                    <a:pt x="16155" y="18207"/>
                  </a:lnTo>
                  <a:lnTo>
                    <a:pt x="16700" y="17399"/>
                  </a:lnTo>
                  <a:lnTo>
                    <a:pt x="17050" y="17028"/>
                  </a:lnTo>
                  <a:lnTo>
                    <a:pt x="17727" y="16308"/>
                  </a:lnTo>
                  <a:lnTo>
                    <a:pt x="18818" y="14692"/>
                  </a:lnTo>
                  <a:lnTo>
                    <a:pt x="19560" y="12902"/>
                  </a:lnTo>
                  <a:lnTo>
                    <a:pt x="19931" y="10981"/>
                  </a:lnTo>
                  <a:lnTo>
                    <a:pt x="19975" y="9999"/>
                  </a:lnTo>
                  <a:lnTo>
                    <a:pt x="19953" y="9453"/>
                  </a:lnTo>
                  <a:lnTo>
                    <a:pt x="19844" y="8405"/>
                  </a:lnTo>
                  <a:lnTo>
                    <a:pt x="19626" y="7379"/>
                  </a:lnTo>
                  <a:lnTo>
                    <a:pt x="19298" y="6375"/>
                  </a:lnTo>
                  <a:lnTo>
                    <a:pt x="18862" y="5436"/>
                  </a:lnTo>
                  <a:lnTo>
                    <a:pt x="18338" y="4519"/>
                  </a:lnTo>
                  <a:lnTo>
                    <a:pt x="17727" y="3690"/>
                  </a:lnTo>
                  <a:lnTo>
                    <a:pt x="17028" y="2904"/>
                  </a:lnTo>
                  <a:lnTo>
                    <a:pt x="16635" y="2555"/>
                  </a:lnTo>
                  <a:lnTo>
                    <a:pt x="16242" y="2183"/>
                  </a:lnTo>
                  <a:lnTo>
                    <a:pt x="15391" y="1572"/>
                  </a:lnTo>
                  <a:lnTo>
                    <a:pt x="14474" y="1048"/>
                  </a:lnTo>
                  <a:lnTo>
                    <a:pt x="13535" y="633"/>
                  </a:lnTo>
                  <a:lnTo>
                    <a:pt x="12531" y="328"/>
                  </a:lnTo>
                  <a:lnTo>
                    <a:pt x="11527" y="110"/>
                  </a:lnTo>
                  <a:lnTo>
                    <a:pt x="10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29963" y="1846900"/>
              <a:ext cx="83525" cy="221600"/>
            </a:xfrm>
            <a:custGeom>
              <a:avLst/>
              <a:gdLst/>
              <a:ahLst/>
              <a:cxnLst/>
              <a:rect l="l" t="t" r="r" b="b"/>
              <a:pathLst>
                <a:path w="3341" h="8864" extrusionOk="0">
                  <a:moveTo>
                    <a:pt x="2511" y="0"/>
                  </a:moveTo>
                  <a:lnTo>
                    <a:pt x="2205" y="44"/>
                  </a:lnTo>
                  <a:lnTo>
                    <a:pt x="1922" y="219"/>
                  </a:lnTo>
                  <a:lnTo>
                    <a:pt x="1747" y="481"/>
                  </a:lnTo>
                  <a:lnTo>
                    <a:pt x="1703" y="655"/>
                  </a:lnTo>
                  <a:lnTo>
                    <a:pt x="44" y="7859"/>
                  </a:lnTo>
                  <a:lnTo>
                    <a:pt x="0" y="8012"/>
                  </a:lnTo>
                  <a:lnTo>
                    <a:pt x="66" y="8340"/>
                  </a:lnTo>
                  <a:lnTo>
                    <a:pt x="219" y="8602"/>
                  </a:lnTo>
                  <a:lnTo>
                    <a:pt x="503" y="8798"/>
                  </a:lnTo>
                  <a:lnTo>
                    <a:pt x="655" y="8842"/>
                  </a:lnTo>
                  <a:lnTo>
                    <a:pt x="765" y="8864"/>
                  </a:lnTo>
                  <a:lnTo>
                    <a:pt x="852" y="8864"/>
                  </a:lnTo>
                  <a:lnTo>
                    <a:pt x="1136" y="8842"/>
                  </a:lnTo>
                  <a:lnTo>
                    <a:pt x="1572" y="8493"/>
                  </a:lnTo>
                  <a:lnTo>
                    <a:pt x="1681" y="8209"/>
                  </a:lnTo>
                  <a:lnTo>
                    <a:pt x="3340" y="1005"/>
                  </a:lnTo>
                  <a:lnTo>
                    <a:pt x="3340" y="852"/>
                  </a:lnTo>
                  <a:lnTo>
                    <a:pt x="3275" y="546"/>
                  </a:lnTo>
                  <a:lnTo>
                    <a:pt x="3100" y="262"/>
                  </a:lnTo>
                  <a:lnTo>
                    <a:pt x="2838" y="66"/>
                  </a:lnTo>
                  <a:lnTo>
                    <a:pt x="2686" y="22"/>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640763" y="1875275"/>
              <a:ext cx="110250" cy="165950"/>
            </a:xfrm>
            <a:custGeom>
              <a:avLst/>
              <a:gdLst/>
              <a:ahLst/>
              <a:cxnLst/>
              <a:rect l="l" t="t" r="r" b="b"/>
              <a:pathLst>
                <a:path w="4410" h="6638" extrusionOk="0">
                  <a:moveTo>
                    <a:pt x="611" y="1"/>
                  </a:moveTo>
                  <a:lnTo>
                    <a:pt x="327" y="132"/>
                  </a:lnTo>
                  <a:lnTo>
                    <a:pt x="218" y="263"/>
                  </a:lnTo>
                  <a:lnTo>
                    <a:pt x="109" y="394"/>
                  </a:lnTo>
                  <a:lnTo>
                    <a:pt x="0" y="699"/>
                  </a:lnTo>
                  <a:lnTo>
                    <a:pt x="22" y="1027"/>
                  </a:lnTo>
                  <a:lnTo>
                    <a:pt x="153" y="1311"/>
                  </a:lnTo>
                  <a:lnTo>
                    <a:pt x="262" y="1420"/>
                  </a:lnTo>
                  <a:lnTo>
                    <a:pt x="2336" y="3297"/>
                  </a:lnTo>
                  <a:lnTo>
                    <a:pt x="262" y="5196"/>
                  </a:lnTo>
                  <a:lnTo>
                    <a:pt x="153" y="5305"/>
                  </a:lnTo>
                  <a:lnTo>
                    <a:pt x="22" y="5611"/>
                  </a:lnTo>
                  <a:lnTo>
                    <a:pt x="0" y="5939"/>
                  </a:lnTo>
                  <a:lnTo>
                    <a:pt x="109" y="6244"/>
                  </a:lnTo>
                  <a:lnTo>
                    <a:pt x="218" y="6353"/>
                  </a:lnTo>
                  <a:lnTo>
                    <a:pt x="349" y="6484"/>
                  </a:lnTo>
                  <a:lnTo>
                    <a:pt x="655" y="6637"/>
                  </a:lnTo>
                  <a:lnTo>
                    <a:pt x="982" y="6637"/>
                  </a:lnTo>
                  <a:lnTo>
                    <a:pt x="1266" y="6506"/>
                  </a:lnTo>
                  <a:lnTo>
                    <a:pt x="1397" y="6419"/>
                  </a:lnTo>
                  <a:lnTo>
                    <a:pt x="4148" y="3930"/>
                  </a:lnTo>
                  <a:lnTo>
                    <a:pt x="4257" y="3799"/>
                  </a:lnTo>
                  <a:lnTo>
                    <a:pt x="4410" y="3494"/>
                  </a:lnTo>
                  <a:lnTo>
                    <a:pt x="4410" y="3297"/>
                  </a:lnTo>
                  <a:lnTo>
                    <a:pt x="4410" y="3122"/>
                  </a:lnTo>
                  <a:lnTo>
                    <a:pt x="4279" y="2817"/>
                  </a:lnTo>
                  <a:lnTo>
                    <a:pt x="4148" y="2686"/>
                  </a:lnTo>
                  <a:lnTo>
                    <a:pt x="1397" y="197"/>
                  </a:lnTo>
                  <a:lnTo>
                    <a:pt x="1244" y="88"/>
                  </a:lnTo>
                  <a:lnTo>
                    <a:pt x="9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91888" y="1875275"/>
              <a:ext cx="110275" cy="165950"/>
            </a:xfrm>
            <a:custGeom>
              <a:avLst/>
              <a:gdLst/>
              <a:ahLst/>
              <a:cxnLst/>
              <a:rect l="l" t="t" r="r" b="b"/>
              <a:pathLst>
                <a:path w="4411" h="6638" extrusionOk="0">
                  <a:moveTo>
                    <a:pt x="3471" y="1"/>
                  </a:moveTo>
                  <a:lnTo>
                    <a:pt x="3166" y="88"/>
                  </a:lnTo>
                  <a:lnTo>
                    <a:pt x="3013" y="197"/>
                  </a:lnTo>
                  <a:lnTo>
                    <a:pt x="262" y="2686"/>
                  </a:lnTo>
                  <a:lnTo>
                    <a:pt x="153" y="2817"/>
                  </a:lnTo>
                  <a:lnTo>
                    <a:pt x="0" y="3122"/>
                  </a:lnTo>
                  <a:lnTo>
                    <a:pt x="0" y="3319"/>
                  </a:lnTo>
                  <a:lnTo>
                    <a:pt x="0" y="3494"/>
                  </a:lnTo>
                  <a:lnTo>
                    <a:pt x="153" y="3799"/>
                  </a:lnTo>
                  <a:lnTo>
                    <a:pt x="262" y="3930"/>
                  </a:lnTo>
                  <a:lnTo>
                    <a:pt x="3013" y="6419"/>
                  </a:lnTo>
                  <a:lnTo>
                    <a:pt x="3144" y="6506"/>
                  </a:lnTo>
                  <a:lnTo>
                    <a:pt x="3428" y="6637"/>
                  </a:lnTo>
                  <a:lnTo>
                    <a:pt x="3733" y="6637"/>
                  </a:lnTo>
                  <a:lnTo>
                    <a:pt x="4061" y="6484"/>
                  </a:lnTo>
                  <a:lnTo>
                    <a:pt x="4192" y="6375"/>
                  </a:lnTo>
                  <a:lnTo>
                    <a:pt x="4301" y="6222"/>
                  </a:lnTo>
                  <a:lnTo>
                    <a:pt x="4388" y="5917"/>
                  </a:lnTo>
                  <a:lnTo>
                    <a:pt x="4388" y="5589"/>
                  </a:lnTo>
                  <a:lnTo>
                    <a:pt x="4257" y="5305"/>
                  </a:lnTo>
                  <a:lnTo>
                    <a:pt x="4148" y="5196"/>
                  </a:lnTo>
                  <a:lnTo>
                    <a:pt x="2074" y="3319"/>
                  </a:lnTo>
                  <a:lnTo>
                    <a:pt x="4148" y="1420"/>
                  </a:lnTo>
                  <a:lnTo>
                    <a:pt x="4257" y="1311"/>
                  </a:lnTo>
                  <a:lnTo>
                    <a:pt x="4410" y="1027"/>
                  </a:lnTo>
                  <a:lnTo>
                    <a:pt x="4410" y="699"/>
                  </a:lnTo>
                  <a:lnTo>
                    <a:pt x="4301" y="394"/>
                  </a:lnTo>
                  <a:lnTo>
                    <a:pt x="4192" y="263"/>
                  </a:lnTo>
                  <a:lnTo>
                    <a:pt x="4083" y="132"/>
                  </a:lnTo>
                  <a:lnTo>
                    <a:pt x="3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40"/>
          <p:cNvGrpSpPr/>
          <p:nvPr/>
        </p:nvGrpSpPr>
        <p:grpSpPr>
          <a:xfrm>
            <a:off x="1184790" y="1548807"/>
            <a:ext cx="1781889" cy="1258306"/>
            <a:chOff x="1474413" y="1558738"/>
            <a:chExt cx="868875" cy="963850"/>
          </a:xfrm>
        </p:grpSpPr>
        <p:sp>
          <p:nvSpPr>
            <p:cNvPr id="1146" name="Google Shape;1146;p40"/>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40"/>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Exploratory Data Analysis for 2016</a:t>
            </a:r>
            <a:endParaRPr>
              <a:solidFill>
                <a:schemeClr val="lt2"/>
              </a:solidFill>
            </a:endParaRPr>
          </a:p>
        </p:txBody>
      </p:sp>
      <p:sp>
        <p:nvSpPr>
          <p:cNvPr id="1156" name="Google Shape;1156;p40"/>
          <p:cNvSpPr txBox="1"/>
          <p:nvPr/>
        </p:nvSpPr>
        <p:spPr>
          <a:xfrm>
            <a:off x="3830075" y="2704400"/>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57" name="Google Shape;1157;p40"/>
          <p:cNvSpPr txBox="1"/>
          <p:nvPr/>
        </p:nvSpPr>
        <p:spPr>
          <a:xfrm>
            <a:off x="5933400" y="2862400"/>
            <a:ext cx="2636100" cy="117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990"/>
              <a:buFont typeface="Arial"/>
              <a:buNone/>
            </a:pPr>
            <a:r>
              <a:rPr lang="en-GB" sz="2320" b="1">
                <a:solidFill>
                  <a:schemeClr val="lt2"/>
                </a:solidFill>
                <a:latin typeface="Signika"/>
                <a:ea typeface="Signika"/>
                <a:cs typeface="Signika"/>
                <a:sym typeface="Signika"/>
              </a:rPr>
              <a:t>Month with the Least Revenue</a:t>
            </a:r>
            <a:endParaRPr sz="2320" b="1">
              <a:solidFill>
                <a:schemeClr val="lt2"/>
              </a:solidFill>
              <a:latin typeface="Signika"/>
              <a:ea typeface="Signika"/>
              <a:cs typeface="Signika"/>
              <a:sym typeface="Signika"/>
            </a:endParaRPr>
          </a:p>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pic>
        <p:nvPicPr>
          <p:cNvPr id="3" name="Audio 2">
            <a:hlinkClick r:id="" action="ppaction://media"/>
            <a:extLst>
              <a:ext uri="{FF2B5EF4-FFF2-40B4-BE49-F238E27FC236}">
                <a16:creationId xmlns:a16="http://schemas.microsoft.com/office/drawing/2014/main" id="{F75A4B46-05AB-404A-ACF9-CEA7533B68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7"/>
    </mc:Choice>
    <mc:Fallback>
      <p:transition spd="slow" advTm="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41"/>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163" name="Google Shape;1163;p41"/>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164" name="Google Shape;1164;p41"/>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65" name="Google Shape;1165;p41"/>
          <p:cNvSpPr txBox="1"/>
          <p:nvPr/>
        </p:nvSpPr>
        <p:spPr>
          <a:xfrm>
            <a:off x="1772650" y="587850"/>
            <a:ext cx="6438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900" b="1">
                <a:solidFill>
                  <a:schemeClr val="lt1"/>
                </a:solidFill>
                <a:latin typeface="Poppins"/>
                <a:ea typeface="Poppins"/>
                <a:cs typeface="Poppins"/>
                <a:sym typeface="Poppins"/>
              </a:rPr>
              <a:t>Bar Graph representing Monthly Revenue for 2017</a:t>
            </a:r>
            <a:endParaRPr sz="1900" b="1">
              <a:solidFill>
                <a:schemeClr val="lt1"/>
              </a:solidFill>
              <a:latin typeface="Poppins"/>
              <a:ea typeface="Poppins"/>
              <a:cs typeface="Poppins"/>
              <a:sym typeface="Poppins"/>
            </a:endParaRPr>
          </a:p>
          <a:p>
            <a:pPr marL="0" lvl="0" indent="0" algn="l" rtl="0">
              <a:spcBef>
                <a:spcPts val="0"/>
              </a:spcBef>
              <a:spcAft>
                <a:spcPts val="0"/>
              </a:spcAft>
              <a:buNone/>
            </a:pPr>
            <a:endParaRPr b="1">
              <a:latin typeface="Poppins"/>
              <a:ea typeface="Poppins"/>
              <a:cs typeface="Poppins"/>
              <a:sym typeface="Poppins"/>
            </a:endParaRPr>
          </a:p>
        </p:txBody>
      </p:sp>
      <p:pic>
        <p:nvPicPr>
          <p:cNvPr id="1166" name="Google Shape;1166;p41"/>
          <p:cNvPicPr preferRelativeResize="0"/>
          <p:nvPr/>
        </p:nvPicPr>
        <p:blipFill>
          <a:blip r:embed="rId5">
            <a:alphaModFix/>
          </a:blip>
          <a:stretch>
            <a:fillRect/>
          </a:stretch>
        </p:blipFill>
        <p:spPr>
          <a:xfrm>
            <a:off x="1855325" y="1083800"/>
            <a:ext cx="6052801" cy="3830076"/>
          </a:xfrm>
          <a:prstGeom prst="rect">
            <a:avLst/>
          </a:prstGeom>
          <a:noFill/>
          <a:ln>
            <a:noFill/>
          </a:ln>
        </p:spPr>
      </p:pic>
      <p:pic>
        <p:nvPicPr>
          <p:cNvPr id="3" name="Audio 2">
            <a:hlinkClick r:id="" action="ppaction://media"/>
            <a:extLst>
              <a:ext uri="{FF2B5EF4-FFF2-40B4-BE49-F238E27FC236}">
                <a16:creationId xmlns:a16="http://schemas.microsoft.com/office/drawing/2014/main" id="{9FD709F4-E9AD-4579-9754-45E9F5AF36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0"/>
    </mc:Choice>
    <mc:Fallback>
      <p:transition spd="slow" advTm="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42"/>
          <p:cNvSpPr txBox="1">
            <a:spLocks noGrp="1"/>
          </p:cNvSpPr>
          <p:nvPr>
            <p:ph type="title" idx="2"/>
          </p:nvPr>
        </p:nvSpPr>
        <p:spPr>
          <a:xfrm>
            <a:off x="707225" y="2862400"/>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Month with the Highest Revenue</a:t>
            </a:r>
            <a:endParaRPr sz="2320"/>
          </a:p>
        </p:txBody>
      </p:sp>
      <p:sp>
        <p:nvSpPr>
          <p:cNvPr id="1172" name="Google Shape;1172;p42"/>
          <p:cNvSpPr txBox="1">
            <a:spLocks noGrp="1"/>
          </p:cNvSpPr>
          <p:nvPr>
            <p:ph type="subTitle" idx="1"/>
          </p:nvPr>
        </p:nvSpPr>
        <p:spPr>
          <a:xfrm>
            <a:off x="835600" y="3324925"/>
            <a:ext cx="8410500" cy="18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800">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NOVEMBER</a:t>
            </a: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JANUARY</a:t>
            </a:r>
            <a:endParaRPr sz="2800" b="1">
              <a:solidFill>
                <a:schemeClr val="accen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a:t>             </a:t>
            </a:r>
            <a:r>
              <a:rPr lang="en-GB" sz="1100">
                <a:solidFill>
                  <a:schemeClr val="accent1"/>
                </a:solidFill>
              </a:rPr>
              <a:t>(</a:t>
            </a:r>
            <a:r>
              <a:rPr lang="en-GB" sz="1100">
                <a:solidFill>
                  <a:schemeClr val="accent1"/>
                </a:solidFill>
                <a:latin typeface="Arial"/>
                <a:ea typeface="Arial"/>
                <a:cs typeface="Arial"/>
                <a:sym typeface="Arial"/>
              </a:rPr>
              <a:t>1153393.22 )                                                                                                                </a:t>
            </a:r>
            <a:r>
              <a:rPr lang="en-GB" sz="1100">
                <a:solidFill>
                  <a:schemeClr val="accent1"/>
                </a:solidFill>
              </a:rPr>
              <a:t>(</a:t>
            </a:r>
            <a:r>
              <a:rPr lang="en-GB" sz="1100">
                <a:solidFill>
                  <a:schemeClr val="accent1"/>
                </a:solidFill>
                <a:latin typeface="Arial"/>
                <a:ea typeface="Arial"/>
                <a:cs typeface="Arial"/>
                <a:sym typeface="Arial"/>
              </a:rPr>
              <a:t>127414.12 )  </a:t>
            </a:r>
            <a:endParaRPr>
              <a:solidFill>
                <a:schemeClr val="accent1"/>
              </a:solidFill>
            </a:endParaRPr>
          </a:p>
          <a:p>
            <a:pPr marL="0" lvl="0" indent="0" algn="l" rtl="0">
              <a:spcBef>
                <a:spcPts val="0"/>
              </a:spcBef>
              <a:spcAft>
                <a:spcPts val="0"/>
              </a:spcAft>
              <a:buClr>
                <a:schemeClr val="dk1"/>
              </a:buClr>
              <a:buSzPts val="1100"/>
              <a:buFont typeface="Arial"/>
              <a:buNone/>
            </a:pPr>
            <a:endParaRPr sz="1100">
              <a:solidFill>
                <a:schemeClr val="accent1"/>
              </a:solidFill>
              <a:latin typeface="Arial"/>
              <a:ea typeface="Arial"/>
              <a:cs typeface="Arial"/>
              <a:sym typeface="Arial"/>
            </a:endParaRPr>
          </a:p>
          <a:p>
            <a:pPr marL="0" lvl="0" indent="0" algn="ctr" rtl="0">
              <a:spcBef>
                <a:spcPts val="0"/>
              </a:spcBef>
              <a:spcAft>
                <a:spcPts val="1200"/>
              </a:spcAft>
              <a:buNone/>
            </a:pPr>
            <a:endParaRPr/>
          </a:p>
        </p:txBody>
      </p:sp>
      <p:grpSp>
        <p:nvGrpSpPr>
          <p:cNvPr id="1173" name="Google Shape;1173;p42"/>
          <p:cNvGrpSpPr/>
          <p:nvPr/>
        </p:nvGrpSpPr>
        <p:grpSpPr>
          <a:xfrm rot="10800000">
            <a:off x="1094220" y="4768074"/>
            <a:ext cx="279251" cy="280502"/>
            <a:chOff x="2600586" y="-942975"/>
            <a:chExt cx="279251" cy="280502"/>
          </a:xfrm>
        </p:grpSpPr>
        <p:sp>
          <p:nvSpPr>
            <p:cNvPr id="1174" name="Google Shape;1174;p42"/>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2"/>
          <p:cNvGrpSpPr/>
          <p:nvPr/>
        </p:nvGrpSpPr>
        <p:grpSpPr>
          <a:xfrm rot="10800000">
            <a:off x="4043467" y="4662698"/>
            <a:ext cx="225449" cy="226452"/>
            <a:chOff x="2600577" y="-942975"/>
            <a:chExt cx="225449" cy="226452"/>
          </a:xfrm>
        </p:grpSpPr>
        <p:sp>
          <p:nvSpPr>
            <p:cNvPr id="1179" name="Google Shape;1179;p4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42"/>
          <p:cNvGrpSpPr/>
          <p:nvPr/>
        </p:nvGrpSpPr>
        <p:grpSpPr>
          <a:xfrm>
            <a:off x="772452" y="98699"/>
            <a:ext cx="179826" cy="180626"/>
            <a:chOff x="772452" y="98699"/>
            <a:chExt cx="179826" cy="180626"/>
          </a:xfrm>
        </p:grpSpPr>
        <p:sp>
          <p:nvSpPr>
            <p:cNvPr id="1184" name="Google Shape;1184;p42"/>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2"/>
          <p:cNvGrpSpPr/>
          <p:nvPr/>
        </p:nvGrpSpPr>
        <p:grpSpPr>
          <a:xfrm>
            <a:off x="303712" y="1112696"/>
            <a:ext cx="219461" cy="220453"/>
            <a:chOff x="772462" y="98696"/>
            <a:chExt cx="219461" cy="220453"/>
          </a:xfrm>
        </p:grpSpPr>
        <p:sp>
          <p:nvSpPr>
            <p:cNvPr id="1189" name="Google Shape;1189;p42"/>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2"/>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2"/>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42"/>
          <p:cNvGrpSpPr/>
          <p:nvPr/>
        </p:nvGrpSpPr>
        <p:grpSpPr>
          <a:xfrm>
            <a:off x="6450953" y="1548857"/>
            <a:ext cx="1980757" cy="1155604"/>
            <a:chOff x="4090088" y="1606225"/>
            <a:chExt cx="963825" cy="868875"/>
          </a:xfrm>
        </p:grpSpPr>
        <p:sp>
          <p:nvSpPr>
            <p:cNvPr id="1194" name="Google Shape;1194;p42"/>
            <p:cNvSpPr/>
            <p:nvPr/>
          </p:nvSpPr>
          <p:spPr>
            <a:xfrm>
              <a:off x="4090088" y="1606225"/>
              <a:ext cx="963825" cy="868875"/>
            </a:xfrm>
            <a:custGeom>
              <a:avLst/>
              <a:gdLst/>
              <a:ahLst/>
              <a:cxnLst/>
              <a:rect l="l" t="t" r="r" b="b"/>
              <a:pathLst>
                <a:path w="38553" h="34755" extrusionOk="0">
                  <a:moveTo>
                    <a:pt x="12684" y="0"/>
                  </a:moveTo>
                  <a:lnTo>
                    <a:pt x="11286" y="88"/>
                  </a:lnTo>
                  <a:lnTo>
                    <a:pt x="9977" y="306"/>
                  </a:lnTo>
                  <a:lnTo>
                    <a:pt x="8754" y="633"/>
                  </a:lnTo>
                  <a:lnTo>
                    <a:pt x="7663" y="1048"/>
                  </a:lnTo>
                  <a:lnTo>
                    <a:pt x="6658" y="1594"/>
                  </a:lnTo>
                  <a:lnTo>
                    <a:pt x="5807" y="2271"/>
                  </a:lnTo>
                  <a:lnTo>
                    <a:pt x="5108" y="3035"/>
                  </a:lnTo>
                  <a:lnTo>
                    <a:pt x="4541" y="3930"/>
                  </a:lnTo>
                  <a:lnTo>
                    <a:pt x="4170" y="4956"/>
                  </a:lnTo>
                  <a:lnTo>
                    <a:pt x="3973" y="6113"/>
                  </a:lnTo>
                  <a:lnTo>
                    <a:pt x="3951" y="6724"/>
                  </a:lnTo>
                  <a:lnTo>
                    <a:pt x="3930" y="8143"/>
                  </a:lnTo>
                  <a:lnTo>
                    <a:pt x="3602" y="10806"/>
                  </a:lnTo>
                  <a:lnTo>
                    <a:pt x="3035" y="13251"/>
                  </a:lnTo>
                  <a:lnTo>
                    <a:pt x="2358" y="15478"/>
                  </a:lnTo>
                  <a:lnTo>
                    <a:pt x="1244" y="18512"/>
                  </a:lnTo>
                  <a:lnTo>
                    <a:pt x="349" y="21088"/>
                  </a:lnTo>
                  <a:lnTo>
                    <a:pt x="22" y="22617"/>
                  </a:lnTo>
                  <a:lnTo>
                    <a:pt x="0" y="23315"/>
                  </a:lnTo>
                  <a:lnTo>
                    <a:pt x="22" y="24036"/>
                  </a:lnTo>
                  <a:lnTo>
                    <a:pt x="284" y="25738"/>
                  </a:lnTo>
                  <a:lnTo>
                    <a:pt x="786" y="27135"/>
                  </a:lnTo>
                  <a:lnTo>
                    <a:pt x="1266" y="28074"/>
                  </a:lnTo>
                  <a:lnTo>
                    <a:pt x="1899" y="29035"/>
                  </a:lnTo>
                  <a:lnTo>
                    <a:pt x="2707" y="29973"/>
                  </a:lnTo>
                  <a:lnTo>
                    <a:pt x="3690" y="30868"/>
                  </a:lnTo>
                  <a:lnTo>
                    <a:pt x="4912" y="31720"/>
                  </a:lnTo>
                  <a:lnTo>
                    <a:pt x="6331" y="32484"/>
                  </a:lnTo>
                  <a:lnTo>
                    <a:pt x="8012" y="33183"/>
                  </a:lnTo>
                  <a:lnTo>
                    <a:pt x="9955" y="33772"/>
                  </a:lnTo>
                  <a:lnTo>
                    <a:pt x="12182" y="34230"/>
                  </a:lnTo>
                  <a:lnTo>
                    <a:pt x="14692" y="34558"/>
                  </a:lnTo>
                  <a:lnTo>
                    <a:pt x="17530" y="34732"/>
                  </a:lnTo>
                  <a:lnTo>
                    <a:pt x="19102" y="34754"/>
                  </a:lnTo>
                  <a:lnTo>
                    <a:pt x="20674" y="34732"/>
                  </a:lnTo>
                  <a:lnTo>
                    <a:pt x="23511" y="34492"/>
                  </a:lnTo>
                  <a:lnTo>
                    <a:pt x="26066" y="34056"/>
                  </a:lnTo>
                  <a:lnTo>
                    <a:pt x="28292" y="33444"/>
                  </a:lnTo>
                  <a:lnTo>
                    <a:pt x="30257" y="32659"/>
                  </a:lnTo>
                  <a:lnTo>
                    <a:pt x="31960" y="31742"/>
                  </a:lnTo>
                  <a:lnTo>
                    <a:pt x="33422" y="30716"/>
                  </a:lnTo>
                  <a:lnTo>
                    <a:pt x="34667" y="29624"/>
                  </a:lnTo>
                  <a:lnTo>
                    <a:pt x="35693" y="28445"/>
                  </a:lnTo>
                  <a:lnTo>
                    <a:pt x="36522" y="27245"/>
                  </a:lnTo>
                  <a:lnTo>
                    <a:pt x="37199" y="26022"/>
                  </a:lnTo>
                  <a:lnTo>
                    <a:pt x="37701" y="24821"/>
                  </a:lnTo>
                  <a:lnTo>
                    <a:pt x="38225" y="23097"/>
                  </a:lnTo>
                  <a:lnTo>
                    <a:pt x="38531" y="21067"/>
                  </a:lnTo>
                  <a:lnTo>
                    <a:pt x="38553" y="20259"/>
                  </a:lnTo>
                  <a:lnTo>
                    <a:pt x="38531" y="19386"/>
                  </a:lnTo>
                  <a:lnTo>
                    <a:pt x="38334" y="17661"/>
                  </a:lnTo>
                  <a:lnTo>
                    <a:pt x="37963" y="16024"/>
                  </a:lnTo>
                  <a:lnTo>
                    <a:pt x="37396" y="14452"/>
                  </a:lnTo>
                  <a:lnTo>
                    <a:pt x="36697" y="12924"/>
                  </a:lnTo>
                  <a:lnTo>
                    <a:pt x="35846" y="11505"/>
                  </a:lnTo>
                  <a:lnTo>
                    <a:pt x="34841" y="10130"/>
                  </a:lnTo>
                  <a:lnTo>
                    <a:pt x="33750" y="8842"/>
                  </a:lnTo>
                  <a:lnTo>
                    <a:pt x="32527" y="7641"/>
                  </a:lnTo>
                  <a:lnTo>
                    <a:pt x="31218" y="6528"/>
                  </a:lnTo>
                  <a:lnTo>
                    <a:pt x="29820" y="5480"/>
                  </a:lnTo>
                  <a:lnTo>
                    <a:pt x="28358" y="4519"/>
                  </a:lnTo>
                  <a:lnTo>
                    <a:pt x="26066" y="3231"/>
                  </a:lnTo>
                  <a:lnTo>
                    <a:pt x="22878" y="1834"/>
                  </a:lnTo>
                  <a:lnTo>
                    <a:pt x="19626" y="830"/>
                  </a:lnTo>
                  <a:lnTo>
                    <a:pt x="16438" y="197"/>
                  </a:lnTo>
                  <a:lnTo>
                    <a:pt x="14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4343313" y="1730100"/>
              <a:ext cx="456275" cy="525600"/>
            </a:xfrm>
            <a:custGeom>
              <a:avLst/>
              <a:gdLst/>
              <a:ahLst/>
              <a:cxnLst/>
              <a:rect l="l" t="t" r="r" b="b"/>
              <a:pathLst>
                <a:path w="18251" h="21024" extrusionOk="0">
                  <a:moveTo>
                    <a:pt x="8623" y="1"/>
                  </a:moveTo>
                  <a:lnTo>
                    <a:pt x="8100" y="66"/>
                  </a:lnTo>
                  <a:lnTo>
                    <a:pt x="7357" y="154"/>
                  </a:lnTo>
                  <a:lnTo>
                    <a:pt x="5938" y="568"/>
                  </a:lnTo>
                  <a:lnTo>
                    <a:pt x="4607" y="1180"/>
                  </a:lnTo>
                  <a:lnTo>
                    <a:pt x="3406" y="2009"/>
                  </a:lnTo>
                  <a:lnTo>
                    <a:pt x="2358" y="3013"/>
                  </a:lnTo>
                  <a:lnTo>
                    <a:pt x="1463" y="4170"/>
                  </a:lnTo>
                  <a:lnTo>
                    <a:pt x="765" y="5458"/>
                  </a:lnTo>
                  <a:lnTo>
                    <a:pt x="284" y="6856"/>
                  </a:lnTo>
                  <a:lnTo>
                    <a:pt x="131" y="7598"/>
                  </a:lnTo>
                  <a:lnTo>
                    <a:pt x="44" y="8165"/>
                  </a:lnTo>
                  <a:lnTo>
                    <a:pt x="0" y="9301"/>
                  </a:lnTo>
                  <a:lnTo>
                    <a:pt x="88" y="10414"/>
                  </a:lnTo>
                  <a:lnTo>
                    <a:pt x="306" y="11484"/>
                  </a:lnTo>
                  <a:lnTo>
                    <a:pt x="634" y="12510"/>
                  </a:lnTo>
                  <a:lnTo>
                    <a:pt x="1092" y="13470"/>
                  </a:lnTo>
                  <a:lnTo>
                    <a:pt x="1638" y="14365"/>
                  </a:lnTo>
                  <a:lnTo>
                    <a:pt x="2293" y="15195"/>
                  </a:lnTo>
                  <a:lnTo>
                    <a:pt x="2664" y="15588"/>
                  </a:lnTo>
                  <a:lnTo>
                    <a:pt x="3057" y="16002"/>
                  </a:lnTo>
                  <a:lnTo>
                    <a:pt x="3690" y="16919"/>
                  </a:lnTo>
                  <a:lnTo>
                    <a:pt x="4148" y="17945"/>
                  </a:lnTo>
                  <a:lnTo>
                    <a:pt x="4388" y="19059"/>
                  </a:lnTo>
                  <a:lnTo>
                    <a:pt x="4410" y="19626"/>
                  </a:lnTo>
                  <a:lnTo>
                    <a:pt x="4410" y="21023"/>
                  </a:lnTo>
                  <a:lnTo>
                    <a:pt x="13841" y="21023"/>
                  </a:lnTo>
                  <a:lnTo>
                    <a:pt x="13841" y="19626"/>
                  </a:lnTo>
                  <a:lnTo>
                    <a:pt x="13841" y="19059"/>
                  </a:lnTo>
                  <a:lnTo>
                    <a:pt x="14081" y="17967"/>
                  </a:lnTo>
                  <a:lnTo>
                    <a:pt x="14539" y="16941"/>
                  </a:lnTo>
                  <a:lnTo>
                    <a:pt x="15173" y="16002"/>
                  </a:lnTo>
                  <a:lnTo>
                    <a:pt x="15587" y="15588"/>
                  </a:lnTo>
                  <a:lnTo>
                    <a:pt x="16177" y="14933"/>
                  </a:lnTo>
                  <a:lnTo>
                    <a:pt x="17159" y="13470"/>
                  </a:lnTo>
                  <a:lnTo>
                    <a:pt x="17858" y="11833"/>
                  </a:lnTo>
                  <a:lnTo>
                    <a:pt x="18229" y="10043"/>
                  </a:lnTo>
                  <a:lnTo>
                    <a:pt x="18251" y="9126"/>
                  </a:lnTo>
                  <a:lnTo>
                    <a:pt x="18251" y="8602"/>
                  </a:lnTo>
                  <a:lnTo>
                    <a:pt x="18142" y="7620"/>
                  </a:lnTo>
                  <a:lnTo>
                    <a:pt x="17792" y="6222"/>
                  </a:lnTo>
                  <a:lnTo>
                    <a:pt x="17028" y="4476"/>
                  </a:lnTo>
                  <a:lnTo>
                    <a:pt x="15915" y="2970"/>
                  </a:lnTo>
                  <a:lnTo>
                    <a:pt x="14518" y="1725"/>
                  </a:lnTo>
                  <a:lnTo>
                    <a:pt x="12902" y="765"/>
                  </a:lnTo>
                  <a:lnTo>
                    <a:pt x="11549" y="306"/>
                  </a:lnTo>
                  <a:lnTo>
                    <a:pt x="10610" y="110"/>
                  </a:lnTo>
                  <a:lnTo>
                    <a:pt x="9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4453563" y="2255675"/>
              <a:ext cx="235775" cy="96075"/>
            </a:xfrm>
            <a:custGeom>
              <a:avLst/>
              <a:gdLst/>
              <a:ahLst/>
              <a:cxnLst/>
              <a:rect l="l" t="t" r="r" b="b"/>
              <a:pathLst>
                <a:path w="9431" h="3843" extrusionOk="0">
                  <a:moveTo>
                    <a:pt x="0" y="0"/>
                  </a:moveTo>
                  <a:lnTo>
                    <a:pt x="0" y="1681"/>
                  </a:lnTo>
                  <a:lnTo>
                    <a:pt x="44" y="2118"/>
                  </a:lnTo>
                  <a:lnTo>
                    <a:pt x="349" y="2882"/>
                  </a:lnTo>
                  <a:lnTo>
                    <a:pt x="939" y="3472"/>
                  </a:lnTo>
                  <a:lnTo>
                    <a:pt x="1725" y="3799"/>
                  </a:lnTo>
                  <a:lnTo>
                    <a:pt x="2161" y="3843"/>
                  </a:lnTo>
                  <a:lnTo>
                    <a:pt x="7270" y="3843"/>
                  </a:lnTo>
                  <a:lnTo>
                    <a:pt x="7706" y="3799"/>
                  </a:lnTo>
                  <a:lnTo>
                    <a:pt x="8492" y="3493"/>
                  </a:lnTo>
                  <a:lnTo>
                    <a:pt x="9060" y="2904"/>
                  </a:lnTo>
                  <a:lnTo>
                    <a:pt x="9387" y="2118"/>
                  </a:lnTo>
                  <a:lnTo>
                    <a:pt x="9431" y="1681"/>
                  </a:lnTo>
                  <a:lnTo>
                    <a:pt x="9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4321488" y="1708825"/>
              <a:ext cx="499400" cy="664750"/>
            </a:xfrm>
            <a:custGeom>
              <a:avLst/>
              <a:gdLst/>
              <a:ahLst/>
              <a:cxnLst/>
              <a:rect l="l" t="t" r="r" b="b"/>
              <a:pathLst>
                <a:path w="19976" h="26590" extrusionOk="0">
                  <a:moveTo>
                    <a:pt x="10042" y="1638"/>
                  </a:moveTo>
                  <a:lnTo>
                    <a:pt x="10806" y="1660"/>
                  </a:lnTo>
                  <a:lnTo>
                    <a:pt x="12291" y="1943"/>
                  </a:lnTo>
                  <a:lnTo>
                    <a:pt x="13688" y="2467"/>
                  </a:lnTo>
                  <a:lnTo>
                    <a:pt x="14976" y="3275"/>
                  </a:lnTo>
                  <a:lnTo>
                    <a:pt x="15587" y="3777"/>
                  </a:lnTo>
                  <a:lnTo>
                    <a:pt x="16198" y="4388"/>
                  </a:lnTo>
                  <a:lnTo>
                    <a:pt x="17224" y="5785"/>
                  </a:lnTo>
                  <a:lnTo>
                    <a:pt x="17945" y="7379"/>
                  </a:lnTo>
                  <a:lnTo>
                    <a:pt x="18294" y="9082"/>
                  </a:lnTo>
                  <a:lnTo>
                    <a:pt x="18338" y="9977"/>
                  </a:lnTo>
                  <a:lnTo>
                    <a:pt x="18294" y="10785"/>
                  </a:lnTo>
                  <a:lnTo>
                    <a:pt x="17967" y="12378"/>
                  </a:lnTo>
                  <a:lnTo>
                    <a:pt x="17334" y="13885"/>
                  </a:lnTo>
                  <a:lnTo>
                    <a:pt x="16439" y="15238"/>
                  </a:lnTo>
                  <a:lnTo>
                    <a:pt x="15871" y="15827"/>
                  </a:lnTo>
                  <a:lnTo>
                    <a:pt x="15412" y="16330"/>
                  </a:lnTo>
                  <a:lnTo>
                    <a:pt x="14670" y="17399"/>
                  </a:lnTo>
                  <a:lnTo>
                    <a:pt x="14168" y="18578"/>
                  </a:lnTo>
                  <a:lnTo>
                    <a:pt x="13906" y="19822"/>
                  </a:lnTo>
                  <a:lnTo>
                    <a:pt x="13884" y="20455"/>
                  </a:lnTo>
                  <a:lnTo>
                    <a:pt x="13884" y="21023"/>
                  </a:lnTo>
                  <a:lnTo>
                    <a:pt x="6135" y="21023"/>
                  </a:lnTo>
                  <a:lnTo>
                    <a:pt x="6135" y="20455"/>
                  </a:lnTo>
                  <a:lnTo>
                    <a:pt x="6113" y="19822"/>
                  </a:lnTo>
                  <a:lnTo>
                    <a:pt x="5851" y="18578"/>
                  </a:lnTo>
                  <a:lnTo>
                    <a:pt x="5349" y="17399"/>
                  </a:lnTo>
                  <a:lnTo>
                    <a:pt x="4606" y="16308"/>
                  </a:lnTo>
                  <a:lnTo>
                    <a:pt x="4148" y="15806"/>
                  </a:lnTo>
                  <a:lnTo>
                    <a:pt x="3799" y="15435"/>
                  </a:lnTo>
                  <a:lnTo>
                    <a:pt x="3187" y="14649"/>
                  </a:lnTo>
                  <a:lnTo>
                    <a:pt x="2664" y="13819"/>
                  </a:lnTo>
                  <a:lnTo>
                    <a:pt x="2271" y="12924"/>
                  </a:lnTo>
                  <a:lnTo>
                    <a:pt x="1965" y="11985"/>
                  </a:lnTo>
                  <a:lnTo>
                    <a:pt x="1769" y="11025"/>
                  </a:lnTo>
                  <a:lnTo>
                    <a:pt x="1703" y="10042"/>
                  </a:lnTo>
                  <a:lnTo>
                    <a:pt x="1747" y="9016"/>
                  </a:lnTo>
                  <a:lnTo>
                    <a:pt x="1834" y="8514"/>
                  </a:lnTo>
                  <a:lnTo>
                    <a:pt x="1943" y="7859"/>
                  </a:lnTo>
                  <a:lnTo>
                    <a:pt x="2380" y="6593"/>
                  </a:lnTo>
                  <a:lnTo>
                    <a:pt x="3013" y="5436"/>
                  </a:lnTo>
                  <a:lnTo>
                    <a:pt x="3842" y="4388"/>
                  </a:lnTo>
                  <a:lnTo>
                    <a:pt x="4803" y="3471"/>
                  </a:lnTo>
                  <a:lnTo>
                    <a:pt x="5894" y="2729"/>
                  </a:lnTo>
                  <a:lnTo>
                    <a:pt x="7117" y="2162"/>
                  </a:lnTo>
                  <a:lnTo>
                    <a:pt x="8405" y="1790"/>
                  </a:lnTo>
                  <a:lnTo>
                    <a:pt x="9082" y="1703"/>
                  </a:lnTo>
                  <a:lnTo>
                    <a:pt x="9562" y="1660"/>
                  </a:lnTo>
                  <a:lnTo>
                    <a:pt x="10042" y="1638"/>
                  </a:lnTo>
                  <a:close/>
                  <a:moveTo>
                    <a:pt x="13863" y="22704"/>
                  </a:moveTo>
                  <a:lnTo>
                    <a:pt x="13863" y="23577"/>
                  </a:lnTo>
                  <a:lnTo>
                    <a:pt x="13841" y="23861"/>
                  </a:lnTo>
                  <a:lnTo>
                    <a:pt x="13666" y="24341"/>
                  </a:lnTo>
                  <a:lnTo>
                    <a:pt x="13295" y="24691"/>
                  </a:lnTo>
                  <a:lnTo>
                    <a:pt x="12815" y="24909"/>
                  </a:lnTo>
                  <a:lnTo>
                    <a:pt x="12553" y="24931"/>
                  </a:lnTo>
                  <a:lnTo>
                    <a:pt x="7444" y="24931"/>
                  </a:lnTo>
                  <a:lnTo>
                    <a:pt x="7182" y="24909"/>
                  </a:lnTo>
                  <a:lnTo>
                    <a:pt x="6702" y="24691"/>
                  </a:lnTo>
                  <a:lnTo>
                    <a:pt x="6331" y="24341"/>
                  </a:lnTo>
                  <a:lnTo>
                    <a:pt x="6135" y="23861"/>
                  </a:lnTo>
                  <a:lnTo>
                    <a:pt x="6113" y="23577"/>
                  </a:lnTo>
                  <a:lnTo>
                    <a:pt x="6113" y="22704"/>
                  </a:lnTo>
                  <a:close/>
                  <a:moveTo>
                    <a:pt x="10479" y="0"/>
                  </a:moveTo>
                  <a:lnTo>
                    <a:pt x="9409" y="22"/>
                  </a:lnTo>
                  <a:lnTo>
                    <a:pt x="8863" y="66"/>
                  </a:lnTo>
                  <a:lnTo>
                    <a:pt x="8056" y="175"/>
                  </a:lnTo>
                  <a:lnTo>
                    <a:pt x="6506" y="612"/>
                  </a:lnTo>
                  <a:lnTo>
                    <a:pt x="5065" y="1288"/>
                  </a:lnTo>
                  <a:lnTo>
                    <a:pt x="3733" y="2205"/>
                  </a:lnTo>
                  <a:lnTo>
                    <a:pt x="2576" y="3297"/>
                  </a:lnTo>
                  <a:lnTo>
                    <a:pt x="1616" y="4563"/>
                  </a:lnTo>
                  <a:lnTo>
                    <a:pt x="852" y="5960"/>
                  </a:lnTo>
                  <a:lnTo>
                    <a:pt x="306" y="7466"/>
                  </a:lnTo>
                  <a:lnTo>
                    <a:pt x="153" y="8274"/>
                  </a:lnTo>
                  <a:lnTo>
                    <a:pt x="66" y="8885"/>
                  </a:lnTo>
                  <a:lnTo>
                    <a:pt x="0" y="10086"/>
                  </a:lnTo>
                  <a:lnTo>
                    <a:pt x="88" y="11265"/>
                  </a:lnTo>
                  <a:lnTo>
                    <a:pt x="328" y="12422"/>
                  </a:lnTo>
                  <a:lnTo>
                    <a:pt x="677" y="13535"/>
                  </a:lnTo>
                  <a:lnTo>
                    <a:pt x="1157" y="14605"/>
                  </a:lnTo>
                  <a:lnTo>
                    <a:pt x="1790" y="15631"/>
                  </a:lnTo>
                  <a:lnTo>
                    <a:pt x="2533" y="16570"/>
                  </a:lnTo>
                  <a:lnTo>
                    <a:pt x="2947" y="17006"/>
                  </a:lnTo>
                  <a:lnTo>
                    <a:pt x="3297" y="17377"/>
                  </a:lnTo>
                  <a:lnTo>
                    <a:pt x="3864" y="18207"/>
                  </a:lnTo>
                  <a:lnTo>
                    <a:pt x="4257" y="19080"/>
                  </a:lnTo>
                  <a:lnTo>
                    <a:pt x="4454" y="19997"/>
                  </a:lnTo>
                  <a:lnTo>
                    <a:pt x="4475" y="20477"/>
                  </a:lnTo>
                  <a:lnTo>
                    <a:pt x="4475" y="23577"/>
                  </a:lnTo>
                  <a:lnTo>
                    <a:pt x="4475" y="23883"/>
                  </a:lnTo>
                  <a:lnTo>
                    <a:pt x="4606" y="24472"/>
                  </a:lnTo>
                  <a:lnTo>
                    <a:pt x="4825" y="25018"/>
                  </a:lnTo>
                  <a:lnTo>
                    <a:pt x="5152" y="25498"/>
                  </a:lnTo>
                  <a:lnTo>
                    <a:pt x="5567" y="25913"/>
                  </a:lnTo>
                  <a:lnTo>
                    <a:pt x="6025" y="26219"/>
                  </a:lnTo>
                  <a:lnTo>
                    <a:pt x="6571" y="26459"/>
                  </a:lnTo>
                  <a:lnTo>
                    <a:pt x="7161" y="26568"/>
                  </a:lnTo>
                  <a:lnTo>
                    <a:pt x="7466" y="26590"/>
                  </a:lnTo>
                  <a:lnTo>
                    <a:pt x="12575" y="26590"/>
                  </a:lnTo>
                  <a:lnTo>
                    <a:pt x="12880" y="26568"/>
                  </a:lnTo>
                  <a:lnTo>
                    <a:pt x="13470" y="26459"/>
                  </a:lnTo>
                  <a:lnTo>
                    <a:pt x="13994" y="26219"/>
                  </a:lnTo>
                  <a:lnTo>
                    <a:pt x="14474" y="25913"/>
                  </a:lnTo>
                  <a:lnTo>
                    <a:pt x="14867" y="25498"/>
                  </a:lnTo>
                  <a:lnTo>
                    <a:pt x="15194" y="25018"/>
                  </a:lnTo>
                  <a:lnTo>
                    <a:pt x="15412" y="24472"/>
                  </a:lnTo>
                  <a:lnTo>
                    <a:pt x="15543" y="23883"/>
                  </a:lnTo>
                  <a:lnTo>
                    <a:pt x="15543" y="23577"/>
                  </a:lnTo>
                  <a:lnTo>
                    <a:pt x="15543" y="20477"/>
                  </a:lnTo>
                  <a:lnTo>
                    <a:pt x="15565" y="19997"/>
                  </a:lnTo>
                  <a:lnTo>
                    <a:pt x="15762" y="19080"/>
                  </a:lnTo>
                  <a:lnTo>
                    <a:pt x="16155" y="18207"/>
                  </a:lnTo>
                  <a:lnTo>
                    <a:pt x="16700" y="17399"/>
                  </a:lnTo>
                  <a:lnTo>
                    <a:pt x="17050" y="17028"/>
                  </a:lnTo>
                  <a:lnTo>
                    <a:pt x="17727" y="16308"/>
                  </a:lnTo>
                  <a:lnTo>
                    <a:pt x="18818" y="14692"/>
                  </a:lnTo>
                  <a:lnTo>
                    <a:pt x="19560" y="12902"/>
                  </a:lnTo>
                  <a:lnTo>
                    <a:pt x="19931" y="10981"/>
                  </a:lnTo>
                  <a:lnTo>
                    <a:pt x="19975" y="9999"/>
                  </a:lnTo>
                  <a:lnTo>
                    <a:pt x="19953" y="9453"/>
                  </a:lnTo>
                  <a:lnTo>
                    <a:pt x="19844" y="8405"/>
                  </a:lnTo>
                  <a:lnTo>
                    <a:pt x="19626" y="7379"/>
                  </a:lnTo>
                  <a:lnTo>
                    <a:pt x="19298" y="6375"/>
                  </a:lnTo>
                  <a:lnTo>
                    <a:pt x="18862" y="5436"/>
                  </a:lnTo>
                  <a:lnTo>
                    <a:pt x="18338" y="4519"/>
                  </a:lnTo>
                  <a:lnTo>
                    <a:pt x="17727" y="3690"/>
                  </a:lnTo>
                  <a:lnTo>
                    <a:pt x="17028" y="2904"/>
                  </a:lnTo>
                  <a:lnTo>
                    <a:pt x="16635" y="2555"/>
                  </a:lnTo>
                  <a:lnTo>
                    <a:pt x="16242" y="2183"/>
                  </a:lnTo>
                  <a:lnTo>
                    <a:pt x="15391" y="1572"/>
                  </a:lnTo>
                  <a:lnTo>
                    <a:pt x="14474" y="1048"/>
                  </a:lnTo>
                  <a:lnTo>
                    <a:pt x="13535" y="633"/>
                  </a:lnTo>
                  <a:lnTo>
                    <a:pt x="12531" y="328"/>
                  </a:lnTo>
                  <a:lnTo>
                    <a:pt x="11527" y="110"/>
                  </a:lnTo>
                  <a:lnTo>
                    <a:pt x="10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4529963" y="1846900"/>
              <a:ext cx="83525" cy="221600"/>
            </a:xfrm>
            <a:custGeom>
              <a:avLst/>
              <a:gdLst/>
              <a:ahLst/>
              <a:cxnLst/>
              <a:rect l="l" t="t" r="r" b="b"/>
              <a:pathLst>
                <a:path w="3341" h="8864" extrusionOk="0">
                  <a:moveTo>
                    <a:pt x="2511" y="0"/>
                  </a:moveTo>
                  <a:lnTo>
                    <a:pt x="2205" y="44"/>
                  </a:lnTo>
                  <a:lnTo>
                    <a:pt x="1922" y="219"/>
                  </a:lnTo>
                  <a:lnTo>
                    <a:pt x="1747" y="481"/>
                  </a:lnTo>
                  <a:lnTo>
                    <a:pt x="1703" y="655"/>
                  </a:lnTo>
                  <a:lnTo>
                    <a:pt x="44" y="7859"/>
                  </a:lnTo>
                  <a:lnTo>
                    <a:pt x="0" y="8012"/>
                  </a:lnTo>
                  <a:lnTo>
                    <a:pt x="66" y="8340"/>
                  </a:lnTo>
                  <a:lnTo>
                    <a:pt x="219" y="8602"/>
                  </a:lnTo>
                  <a:lnTo>
                    <a:pt x="503" y="8798"/>
                  </a:lnTo>
                  <a:lnTo>
                    <a:pt x="655" y="8842"/>
                  </a:lnTo>
                  <a:lnTo>
                    <a:pt x="765" y="8864"/>
                  </a:lnTo>
                  <a:lnTo>
                    <a:pt x="852" y="8864"/>
                  </a:lnTo>
                  <a:lnTo>
                    <a:pt x="1136" y="8842"/>
                  </a:lnTo>
                  <a:lnTo>
                    <a:pt x="1572" y="8493"/>
                  </a:lnTo>
                  <a:lnTo>
                    <a:pt x="1681" y="8209"/>
                  </a:lnTo>
                  <a:lnTo>
                    <a:pt x="3340" y="1005"/>
                  </a:lnTo>
                  <a:lnTo>
                    <a:pt x="3340" y="852"/>
                  </a:lnTo>
                  <a:lnTo>
                    <a:pt x="3275" y="546"/>
                  </a:lnTo>
                  <a:lnTo>
                    <a:pt x="3100" y="262"/>
                  </a:lnTo>
                  <a:lnTo>
                    <a:pt x="2838" y="66"/>
                  </a:lnTo>
                  <a:lnTo>
                    <a:pt x="2686" y="22"/>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4640763" y="1875275"/>
              <a:ext cx="110250" cy="165950"/>
            </a:xfrm>
            <a:custGeom>
              <a:avLst/>
              <a:gdLst/>
              <a:ahLst/>
              <a:cxnLst/>
              <a:rect l="l" t="t" r="r" b="b"/>
              <a:pathLst>
                <a:path w="4410" h="6638" extrusionOk="0">
                  <a:moveTo>
                    <a:pt x="611" y="1"/>
                  </a:moveTo>
                  <a:lnTo>
                    <a:pt x="327" y="132"/>
                  </a:lnTo>
                  <a:lnTo>
                    <a:pt x="218" y="263"/>
                  </a:lnTo>
                  <a:lnTo>
                    <a:pt x="109" y="394"/>
                  </a:lnTo>
                  <a:lnTo>
                    <a:pt x="0" y="699"/>
                  </a:lnTo>
                  <a:lnTo>
                    <a:pt x="22" y="1027"/>
                  </a:lnTo>
                  <a:lnTo>
                    <a:pt x="153" y="1311"/>
                  </a:lnTo>
                  <a:lnTo>
                    <a:pt x="262" y="1420"/>
                  </a:lnTo>
                  <a:lnTo>
                    <a:pt x="2336" y="3297"/>
                  </a:lnTo>
                  <a:lnTo>
                    <a:pt x="262" y="5196"/>
                  </a:lnTo>
                  <a:lnTo>
                    <a:pt x="153" y="5305"/>
                  </a:lnTo>
                  <a:lnTo>
                    <a:pt x="22" y="5611"/>
                  </a:lnTo>
                  <a:lnTo>
                    <a:pt x="0" y="5939"/>
                  </a:lnTo>
                  <a:lnTo>
                    <a:pt x="109" y="6244"/>
                  </a:lnTo>
                  <a:lnTo>
                    <a:pt x="218" y="6353"/>
                  </a:lnTo>
                  <a:lnTo>
                    <a:pt x="349" y="6484"/>
                  </a:lnTo>
                  <a:lnTo>
                    <a:pt x="655" y="6637"/>
                  </a:lnTo>
                  <a:lnTo>
                    <a:pt x="982" y="6637"/>
                  </a:lnTo>
                  <a:lnTo>
                    <a:pt x="1266" y="6506"/>
                  </a:lnTo>
                  <a:lnTo>
                    <a:pt x="1397" y="6419"/>
                  </a:lnTo>
                  <a:lnTo>
                    <a:pt x="4148" y="3930"/>
                  </a:lnTo>
                  <a:lnTo>
                    <a:pt x="4257" y="3799"/>
                  </a:lnTo>
                  <a:lnTo>
                    <a:pt x="4410" y="3494"/>
                  </a:lnTo>
                  <a:lnTo>
                    <a:pt x="4410" y="3297"/>
                  </a:lnTo>
                  <a:lnTo>
                    <a:pt x="4410" y="3122"/>
                  </a:lnTo>
                  <a:lnTo>
                    <a:pt x="4279" y="2817"/>
                  </a:lnTo>
                  <a:lnTo>
                    <a:pt x="4148" y="2686"/>
                  </a:lnTo>
                  <a:lnTo>
                    <a:pt x="1397" y="197"/>
                  </a:lnTo>
                  <a:lnTo>
                    <a:pt x="1244" y="88"/>
                  </a:lnTo>
                  <a:lnTo>
                    <a:pt x="9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4391888" y="1875275"/>
              <a:ext cx="110275" cy="165950"/>
            </a:xfrm>
            <a:custGeom>
              <a:avLst/>
              <a:gdLst/>
              <a:ahLst/>
              <a:cxnLst/>
              <a:rect l="l" t="t" r="r" b="b"/>
              <a:pathLst>
                <a:path w="4411" h="6638" extrusionOk="0">
                  <a:moveTo>
                    <a:pt x="3471" y="1"/>
                  </a:moveTo>
                  <a:lnTo>
                    <a:pt x="3166" y="88"/>
                  </a:lnTo>
                  <a:lnTo>
                    <a:pt x="3013" y="197"/>
                  </a:lnTo>
                  <a:lnTo>
                    <a:pt x="262" y="2686"/>
                  </a:lnTo>
                  <a:lnTo>
                    <a:pt x="153" y="2817"/>
                  </a:lnTo>
                  <a:lnTo>
                    <a:pt x="0" y="3122"/>
                  </a:lnTo>
                  <a:lnTo>
                    <a:pt x="0" y="3319"/>
                  </a:lnTo>
                  <a:lnTo>
                    <a:pt x="0" y="3494"/>
                  </a:lnTo>
                  <a:lnTo>
                    <a:pt x="153" y="3799"/>
                  </a:lnTo>
                  <a:lnTo>
                    <a:pt x="262" y="3930"/>
                  </a:lnTo>
                  <a:lnTo>
                    <a:pt x="3013" y="6419"/>
                  </a:lnTo>
                  <a:lnTo>
                    <a:pt x="3144" y="6506"/>
                  </a:lnTo>
                  <a:lnTo>
                    <a:pt x="3428" y="6637"/>
                  </a:lnTo>
                  <a:lnTo>
                    <a:pt x="3733" y="6637"/>
                  </a:lnTo>
                  <a:lnTo>
                    <a:pt x="4061" y="6484"/>
                  </a:lnTo>
                  <a:lnTo>
                    <a:pt x="4192" y="6375"/>
                  </a:lnTo>
                  <a:lnTo>
                    <a:pt x="4301" y="6222"/>
                  </a:lnTo>
                  <a:lnTo>
                    <a:pt x="4388" y="5917"/>
                  </a:lnTo>
                  <a:lnTo>
                    <a:pt x="4388" y="5589"/>
                  </a:lnTo>
                  <a:lnTo>
                    <a:pt x="4257" y="5305"/>
                  </a:lnTo>
                  <a:lnTo>
                    <a:pt x="4148" y="5196"/>
                  </a:lnTo>
                  <a:lnTo>
                    <a:pt x="2074" y="3319"/>
                  </a:lnTo>
                  <a:lnTo>
                    <a:pt x="4148" y="1420"/>
                  </a:lnTo>
                  <a:lnTo>
                    <a:pt x="4257" y="1311"/>
                  </a:lnTo>
                  <a:lnTo>
                    <a:pt x="4410" y="1027"/>
                  </a:lnTo>
                  <a:lnTo>
                    <a:pt x="4410" y="699"/>
                  </a:lnTo>
                  <a:lnTo>
                    <a:pt x="4301" y="394"/>
                  </a:lnTo>
                  <a:lnTo>
                    <a:pt x="4192" y="263"/>
                  </a:lnTo>
                  <a:lnTo>
                    <a:pt x="4083" y="132"/>
                  </a:lnTo>
                  <a:lnTo>
                    <a:pt x="3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2"/>
          <p:cNvGrpSpPr/>
          <p:nvPr/>
        </p:nvGrpSpPr>
        <p:grpSpPr>
          <a:xfrm>
            <a:off x="1184790" y="1548807"/>
            <a:ext cx="1781889" cy="1258306"/>
            <a:chOff x="1474413" y="1558738"/>
            <a:chExt cx="868875" cy="963850"/>
          </a:xfrm>
        </p:grpSpPr>
        <p:sp>
          <p:nvSpPr>
            <p:cNvPr id="1202" name="Google Shape;1202;p42"/>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2"/>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Exploratory Data Analysis for 2017</a:t>
            </a:r>
            <a:endParaRPr>
              <a:solidFill>
                <a:schemeClr val="lt2"/>
              </a:solidFill>
            </a:endParaRPr>
          </a:p>
        </p:txBody>
      </p:sp>
      <p:sp>
        <p:nvSpPr>
          <p:cNvPr id="1212" name="Google Shape;1212;p42"/>
          <p:cNvSpPr txBox="1"/>
          <p:nvPr/>
        </p:nvSpPr>
        <p:spPr>
          <a:xfrm>
            <a:off x="3830075" y="2704400"/>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13" name="Google Shape;1213;p42"/>
          <p:cNvSpPr txBox="1"/>
          <p:nvPr/>
        </p:nvSpPr>
        <p:spPr>
          <a:xfrm>
            <a:off x="5933400" y="2862400"/>
            <a:ext cx="2636100" cy="117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320" b="1">
                <a:solidFill>
                  <a:schemeClr val="lt2"/>
                </a:solidFill>
                <a:latin typeface="Signika"/>
                <a:ea typeface="Signika"/>
                <a:cs typeface="Signika"/>
                <a:sym typeface="Signika"/>
              </a:rPr>
              <a:t>Month with the Least Revenue</a:t>
            </a:r>
            <a:endParaRPr sz="2320" b="1">
              <a:solidFill>
                <a:schemeClr val="lt2"/>
              </a:solidFill>
              <a:latin typeface="Signika"/>
              <a:ea typeface="Signika"/>
              <a:cs typeface="Signika"/>
              <a:sym typeface="Signika"/>
            </a:endParaRPr>
          </a:p>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pic>
        <p:nvPicPr>
          <p:cNvPr id="3" name="Audio 2">
            <a:hlinkClick r:id="" action="ppaction://media"/>
            <a:extLst>
              <a:ext uri="{FF2B5EF4-FFF2-40B4-BE49-F238E27FC236}">
                <a16:creationId xmlns:a16="http://schemas.microsoft.com/office/drawing/2014/main" id="{28A949B5-827A-42DA-B681-0F9072CA1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83"/>
    </mc:Choice>
    <mc:Fallback>
      <p:transition spd="slow" advTm="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3"/>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219" name="Google Shape;1219;p43"/>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220" name="Google Shape;1220;p43"/>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21" name="Google Shape;1221;p43"/>
          <p:cNvSpPr txBox="1"/>
          <p:nvPr/>
        </p:nvSpPr>
        <p:spPr>
          <a:xfrm>
            <a:off x="1928850" y="551100"/>
            <a:ext cx="6438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900" b="1">
                <a:solidFill>
                  <a:schemeClr val="lt1"/>
                </a:solidFill>
                <a:latin typeface="Poppins"/>
                <a:ea typeface="Poppins"/>
                <a:cs typeface="Poppins"/>
                <a:sym typeface="Poppins"/>
              </a:rPr>
              <a:t>Bar Graph representing Monthly Revenue for 2018</a:t>
            </a:r>
            <a:endParaRPr sz="1900" b="1">
              <a:solidFill>
                <a:schemeClr val="lt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b="1">
              <a:solidFill>
                <a:schemeClr val="dk1"/>
              </a:solidFill>
              <a:latin typeface="Poppins"/>
              <a:ea typeface="Poppins"/>
              <a:cs typeface="Poppins"/>
              <a:sym typeface="Poppins"/>
            </a:endParaRPr>
          </a:p>
          <a:p>
            <a:pPr marL="0" lvl="0" indent="0" algn="l" rtl="0">
              <a:spcBef>
                <a:spcPts val="0"/>
              </a:spcBef>
              <a:spcAft>
                <a:spcPts val="0"/>
              </a:spcAft>
              <a:buNone/>
            </a:pPr>
            <a:endParaRPr b="1">
              <a:latin typeface="Poppins"/>
              <a:ea typeface="Poppins"/>
              <a:cs typeface="Poppins"/>
              <a:sym typeface="Poppins"/>
            </a:endParaRPr>
          </a:p>
        </p:txBody>
      </p:sp>
      <p:pic>
        <p:nvPicPr>
          <p:cNvPr id="1222" name="Google Shape;1222;p43"/>
          <p:cNvPicPr preferRelativeResize="0"/>
          <p:nvPr/>
        </p:nvPicPr>
        <p:blipFill>
          <a:blip r:embed="rId5">
            <a:alphaModFix/>
          </a:blip>
          <a:stretch>
            <a:fillRect/>
          </a:stretch>
        </p:blipFill>
        <p:spPr>
          <a:xfrm>
            <a:off x="2039025" y="1056250"/>
            <a:ext cx="6071176" cy="3839249"/>
          </a:xfrm>
          <a:prstGeom prst="rect">
            <a:avLst/>
          </a:prstGeom>
          <a:noFill/>
          <a:ln>
            <a:noFill/>
          </a:ln>
        </p:spPr>
      </p:pic>
      <p:pic>
        <p:nvPicPr>
          <p:cNvPr id="2" name="Audio 1">
            <a:hlinkClick r:id="" action="ppaction://media"/>
            <a:extLst>
              <a:ext uri="{FF2B5EF4-FFF2-40B4-BE49-F238E27FC236}">
                <a16:creationId xmlns:a16="http://schemas.microsoft.com/office/drawing/2014/main" id="{1DEBB592-F2A8-418B-B4F3-94E0E5B85B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8"/>
    </mc:Choice>
    <mc:Fallback>
      <p:transition spd="slow" advTm="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44"/>
          <p:cNvSpPr txBox="1">
            <a:spLocks noGrp="1"/>
          </p:cNvSpPr>
          <p:nvPr>
            <p:ph type="title" idx="2"/>
          </p:nvPr>
        </p:nvSpPr>
        <p:spPr>
          <a:xfrm>
            <a:off x="707225" y="2862400"/>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Month with the Highest Revenue</a:t>
            </a:r>
            <a:endParaRPr sz="2320"/>
          </a:p>
        </p:txBody>
      </p:sp>
      <p:sp>
        <p:nvSpPr>
          <p:cNvPr id="1228" name="Google Shape;1228;p44"/>
          <p:cNvSpPr txBox="1">
            <a:spLocks noGrp="1"/>
          </p:cNvSpPr>
          <p:nvPr>
            <p:ph type="subTitle" idx="1"/>
          </p:nvPr>
        </p:nvSpPr>
        <p:spPr>
          <a:xfrm>
            <a:off x="835600" y="3324925"/>
            <a:ext cx="8410500" cy="18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800">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APRIL</a:t>
            </a:r>
            <a:r>
              <a:rPr lang="en-GB" sz="2800">
                <a:latin typeface="Calibri"/>
                <a:ea typeface="Calibri"/>
                <a:cs typeface="Calibri"/>
                <a:sym typeface="Calibri"/>
              </a:rPr>
              <a:t>                                                      </a:t>
            </a:r>
            <a:r>
              <a:rPr lang="en-GB" sz="2800" b="1">
                <a:solidFill>
                  <a:schemeClr val="accent1"/>
                </a:solidFill>
                <a:latin typeface="Calibri"/>
                <a:ea typeface="Calibri"/>
                <a:cs typeface="Calibri"/>
                <a:sym typeface="Calibri"/>
              </a:rPr>
              <a:t>FEBRUARY</a:t>
            </a:r>
            <a:endParaRPr sz="2800" b="1">
              <a:solidFill>
                <a:schemeClr val="accen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a:t>     </a:t>
            </a:r>
            <a:r>
              <a:rPr lang="en-GB" sz="1100">
                <a:solidFill>
                  <a:schemeClr val="accent1"/>
                </a:solidFill>
                <a:latin typeface="Arial"/>
                <a:ea typeface="Arial"/>
                <a:cs typeface="Arial"/>
                <a:sym typeface="Arial"/>
              </a:rPr>
              <a:t>(1132933.95)                                                                                                                             (</a:t>
            </a:r>
            <a:r>
              <a:rPr lang="en-GB" sz="1100">
                <a:solidFill>
                  <a:schemeClr val="accent1"/>
                </a:solidFill>
              </a:rPr>
              <a:t>966554.95)</a:t>
            </a:r>
            <a:endParaRPr sz="1100">
              <a:solidFill>
                <a:schemeClr val="accent1"/>
              </a:solidFill>
              <a:latin typeface="Arial"/>
              <a:ea typeface="Arial"/>
              <a:cs typeface="Arial"/>
              <a:sym typeface="Arial"/>
            </a:endParaRPr>
          </a:p>
          <a:p>
            <a:pPr marL="0" lvl="0" indent="0" algn="ctr" rtl="0">
              <a:spcBef>
                <a:spcPts val="0"/>
              </a:spcBef>
              <a:spcAft>
                <a:spcPts val="1200"/>
              </a:spcAft>
              <a:buNone/>
            </a:pPr>
            <a:endParaRPr/>
          </a:p>
        </p:txBody>
      </p:sp>
      <p:grpSp>
        <p:nvGrpSpPr>
          <p:cNvPr id="1229" name="Google Shape;1229;p44"/>
          <p:cNvGrpSpPr/>
          <p:nvPr/>
        </p:nvGrpSpPr>
        <p:grpSpPr>
          <a:xfrm rot="10800000">
            <a:off x="1094220" y="4768074"/>
            <a:ext cx="279251" cy="280502"/>
            <a:chOff x="2600586" y="-942975"/>
            <a:chExt cx="279251" cy="280502"/>
          </a:xfrm>
        </p:grpSpPr>
        <p:sp>
          <p:nvSpPr>
            <p:cNvPr id="1230" name="Google Shape;1230;p44"/>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44"/>
          <p:cNvGrpSpPr/>
          <p:nvPr/>
        </p:nvGrpSpPr>
        <p:grpSpPr>
          <a:xfrm rot="10800000">
            <a:off x="4043467" y="4662698"/>
            <a:ext cx="225449" cy="226452"/>
            <a:chOff x="2600577" y="-942975"/>
            <a:chExt cx="225449" cy="226452"/>
          </a:xfrm>
        </p:grpSpPr>
        <p:sp>
          <p:nvSpPr>
            <p:cNvPr id="1235" name="Google Shape;1235;p44"/>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4"/>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4"/>
          <p:cNvGrpSpPr/>
          <p:nvPr/>
        </p:nvGrpSpPr>
        <p:grpSpPr>
          <a:xfrm>
            <a:off x="772452" y="98699"/>
            <a:ext cx="179826" cy="180626"/>
            <a:chOff x="772452" y="98699"/>
            <a:chExt cx="179826" cy="180626"/>
          </a:xfrm>
        </p:grpSpPr>
        <p:sp>
          <p:nvSpPr>
            <p:cNvPr id="1240" name="Google Shape;1240;p44"/>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4"/>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44"/>
          <p:cNvGrpSpPr/>
          <p:nvPr/>
        </p:nvGrpSpPr>
        <p:grpSpPr>
          <a:xfrm>
            <a:off x="303712" y="1112696"/>
            <a:ext cx="219461" cy="220453"/>
            <a:chOff x="772462" y="98696"/>
            <a:chExt cx="219461" cy="220453"/>
          </a:xfrm>
        </p:grpSpPr>
        <p:sp>
          <p:nvSpPr>
            <p:cNvPr id="1245" name="Google Shape;1245;p44"/>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4"/>
          <p:cNvGrpSpPr/>
          <p:nvPr/>
        </p:nvGrpSpPr>
        <p:grpSpPr>
          <a:xfrm>
            <a:off x="6450953" y="1548857"/>
            <a:ext cx="1980757" cy="1155604"/>
            <a:chOff x="4090088" y="1606225"/>
            <a:chExt cx="963825" cy="868875"/>
          </a:xfrm>
        </p:grpSpPr>
        <p:sp>
          <p:nvSpPr>
            <p:cNvPr id="1250" name="Google Shape;1250;p44"/>
            <p:cNvSpPr/>
            <p:nvPr/>
          </p:nvSpPr>
          <p:spPr>
            <a:xfrm>
              <a:off x="4090088" y="1606225"/>
              <a:ext cx="963825" cy="868875"/>
            </a:xfrm>
            <a:custGeom>
              <a:avLst/>
              <a:gdLst/>
              <a:ahLst/>
              <a:cxnLst/>
              <a:rect l="l" t="t" r="r" b="b"/>
              <a:pathLst>
                <a:path w="38553" h="34755" extrusionOk="0">
                  <a:moveTo>
                    <a:pt x="12684" y="0"/>
                  </a:moveTo>
                  <a:lnTo>
                    <a:pt x="11286" y="88"/>
                  </a:lnTo>
                  <a:lnTo>
                    <a:pt x="9977" y="306"/>
                  </a:lnTo>
                  <a:lnTo>
                    <a:pt x="8754" y="633"/>
                  </a:lnTo>
                  <a:lnTo>
                    <a:pt x="7663" y="1048"/>
                  </a:lnTo>
                  <a:lnTo>
                    <a:pt x="6658" y="1594"/>
                  </a:lnTo>
                  <a:lnTo>
                    <a:pt x="5807" y="2271"/>
                  </a:lnTo>
                  <a:lnTo>
                    <a:pt x="5108" y="3035"/>
                  </a:lnTo>
                  <a:lnTo>
                    <a:pt x="4541" y="3930"/>
                  </a:lnTo>
                  <a:lnTo>
                    <a:pt x="4170" y="4956"/>
                  </a:lnTo>
                  <a:lnTo>
                    <a:pt x="3973" y="6113"/>
                  </a:lnTo>
                  <a:lnTo>
                    <a:pt x="3951" y="6724"/>
                  </a:lnTo>
                  <a:lnTo>
                    <a:pt x="3930" y="8143"/>
                  </a:lnTo>
                  <a:lnTo>
                    <a:pt x="3602" y="10806"/>
                  </a:lnTo>
                  <a:lnTo>
                    <a:pt x="3035" y="13251"/>
                  </a:lnTo>
                  <a:lnTo>
                    <a:pt x="2358" y="15478"/>
                  </a:lnTo>
                  <a:lnTo>
                    <a:pt x="1244" y="18512"/>
                  </a:lnTo>
                  <a:lnTo>
                    <a:pt x="349" y="21088"/>
                  </a:lnTo>
                  <a:lnTo>
                    <a:pt x="22" y="22617"/>
                  </a:lnTo>
                  <a:lnTo>
                    <a:pt x="0" y="23315"/>
                  </a:lnTo>
                  <a:lnTo>
                    <a:pt x="22" y="24036"/>
                  </a:lnTo>
                  <a:lnTo>
                    <a:pt x="284" y="25738"/>
                  </a:lnTo>
                  <a:lnTo>
                    <a:pt x="786" y="27135"/>
                  </a:lnTo>
                  <a:lnTo>
                    <a:pt x="1266" y="28074"/>
                  </a:lnTo>
                  <a:lnTo>
                    <a:pt x="1899" y="29035"/>
                  </a:lnTo>
                  <a:lnTo>
                    <a:pt x="2707" y="29973"/>
                  </a:lnTo>
                  <a:lnTo>
                    <a:pt x="3690" y="30868"/>
                  </a:lnTo>
                  <a:lnTo>
                    <a:pt x="4912" y="31720"/>
                  </a:lnTo>
                  <a:lnTo>
                    <a:pt x="6331" y="32484"/>
                  </a:lnTo>
                  <a:lnTo>
                    <a:pt x="8012" y="33183"/>
                  </a:lnTo>
                  <a:lnTo>
                    <a:pt x="9955" y="33772"/>
                  </a:lnTo>
                  <a:lnTo>
                    <a:pt x="12182" y="34230"/>
                  </a:lnTo>
                  <a:lnTo>
                    <a:pt x="14692" y="34558"/>
                  </a:lnTo>
                  <a:lnTo>
                    <a:pt x="17530" y="34732"/>
                  </a:lnTo>
                  <a:lnTo>
                    <a:pt x="19102" y="34754"/>
                  </a:lnTo>
                  <a:lnTo>
                    <a:pt x="20674" y="34732"/>
                  </a:lnTo>
                  <a:lnTo>
                    <a:pt x="23511" y="34492"/>
                  </a:lnTo>
                  <a:lnTo>
                    <a:pt x="26066" y="34056"/>
                  </a:lnTo>
                  <a:lnTo>
                    <a:pt x="28292" y="33444"/>
                  </a:lnTo>
                  <a:lnTo>
                    <a:pt x="30257" y="32659"/>
                  </a:lnTo>
                  <a:lnTo>
                    <a:pt x="31960" y="31742"/>
                  </a:lnTo>
                  <a:lnTo>
                    <a:pt x="33422" y="30716"/>
                  </a:lnTo>
                  <a:lnTo>
                    <a:pt x="34667" y="29624"/>
                  </a:lnTo>
                  <a:lnTo>
                    <a:pt x="35693" y="28445"/>
                  </a:lnTo>
                  <a:lnTo>
                    <a:pt x="36522" y="27245"/>
                  </a:lnTo>
                  <a:lnTo>
                    <a:pt x="37199" y="26022"/>
                  </a:lnTo>
                  <a:lnTo>
                    <a:pt x="37701" y="24821"/>
                  </a:lnTo>
                  <a:lnTo>
                    <a:pt x="38225" y="23097"/>
                  </a:lnTo>
                  <a:lnTo>
                    <a:pt x="38531" y="21067"/>
                  </a:lnTo>
                  <a:lnTo>
                    <a:pt x="38553" y="20259"/>
                  </a:lnTo>
                  <a:lnTo>
                    <a:pt x="38531" y="19386"/>
                  </a:lnTo>
                  <a:lnTo>
                    <a:pt x="38334" y="17661"/>
                  </a:lnTo>
                  <a:lnTo>
                    <a:pt x="37963" y="16024"/>
                  </a:lnTo>
                  <a:lnTo>
                    <a:pt x="37396" y="14452"/>
                  </a:lnTo>
                  <a:lnTo>
                    <a:pt x="36697" y="12924"/>
                  </a:lnTo>
                  <a:lnTo>
                    <a:pt x="35846" y="11505"/>
                  </a:lnTo>
                  <a:lnTo>
                    <a:pt x="34841" y="10130"/>
                  </a:lnTo>
                  <a:lnTo>
                    <a:pt x="33750" y="8842"/>
                  </a:lnTo>
                  <a:lnTo>
                    <a:pt x="32527" y="7641"/>
                  </a:lnTo>
                  <a:lnTo>
                    <a:pt x="31218" y="6528"/>
                  </a:lnTo>
                  <a:lnTo>
                    <a:pt x="29820" y="5480"/>
                  </a:lnTo>
                  <a:lnTo>
                    <a:pt x="28358" y="4519"/>
                  </a:lnTo>
                  <a:lnTo>
                    <a:pt x="26066" y="3231"/>
                  </a:lnTo>
                  <a:lnTo>
                    <a:pt x="22878" y="1834"/>
                  </a:lnTo>
                  <a:lnTo>
                    <a:pt x="19626" y="830"/>
                  </a:lnTo>
                  <a:lnTo>
                    <a:pt x="16438" y="197"/>
                  </a:lnTo>
                  <a:lnTo>
                    <a:pt x="14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4"/>
            <p:cNvSpPr/>
            <p:nvPr/>
          </p:nvSpPr>
          <p:spPr>
            <a:xfrm>
              <a:off x="4343313" y="1730100"/>
              <a:ext cx="456275" cy="525600"/>
            </a:xfrm>
            <a:custGeom>
              <a:avLst/>
              <a:gdLst/>
              <a:ahLst/>
              <a:cxnLst/>
              <a:rect l="l" t="t" r="r" b="b"/>
              <a:pathLst>
                <a:path w="18251" h="21024" extrusionOk="0">
                  <a:moveTo>
                    <a:pt x="8623" y="1"/>
                  </a:moveTo>
                  <a:lnTo>
                    <a:pt x="8100" y="66"/>
                  </a:lnTo>
                  <a:lnTo>
                    <a:pt x="7357" y="154"/>
                  </a:lnTo>
                  <a:lnTo>
                    <a:pt x="5938" y="568"/>
                  </a:lnTo>
                  <a:lnTo>
                    <a:pt x="4607" y="1180"/>
                  </a:lnTo>
                  <a:lnTo>
                    <a:pt x="3406" y="2009"/>
                  </a:lnTo>
                  <a:lnTo>
                    <a:pt x="2358" y="3013"/>
                  </a:lnTo>
                  <a:lnTo>
                    <a:pt x="1463" y="4170"/>
                  </a:lnTo>
                  <a:lnTo>
                    <a:pt x="765" y="5458"/>
                  </a:lnTo>
                  <a:lnTo>
                    <a:pt x="284" y="6856"/>
                  </a:lnTo>
                  <a:lnTo>
                    <a:pt x="131" y="7598"/>
                  </a:lnTo>
                  <a:lnTo>
                    <a:pt x="44" y="8165"/>
                  </a:lnTo>
                  <a:lnTo>
                    <a:pt x="0" y="9301"/>
                  </a:lnTo>
                  <a:lnTo>
                    <a:pt x="88" y="10414"/>
                  </a:lnTo>
                  <a:lnTo>
                    <a:pt x="306" y="11484"/>
                  </a:lnTo>
                  <a:lnTo>
                    <a:pt x="634" y="12510"/>
                  </a:lnTo>
                  <a:lnTo>
                    <a:pt x="1092" y="13470"/>
                  </a:lnTo>
                  <a:lnTo>
                    <a:pt x="1638" y="14365"/>
                  </a:lnTo>
                  <a:lnTo>
                    <a:pt x="2293" y="15195"/>
                  </a:lnTo>
                  <a:lnTo>
                    <a:pt x="2664" y="15588"/>
                  </a:lnTo>
                  <a:lnTo>
                    <a:pt x="3057" y="16002"/>
                  </a:lnTo>
                  <a:lnTo>
                    <a:pt x="3690" y="16919"/>
                  </a:lnTo>
                  <a:lnTo>
                    <a:pt x="4148" y="17945"/>
                  </a:lnTo>
                  <a:lnTo>
                    <a:pt x="4388" y="19059"/>
                  </a:lnTo>
                  <a:lnTo>
                    <a:pt x="4410" y="19626"/>
                  </a:lnTo>
                  <a:lnTo>
                    <a:pt x="4410" y="21023"/>
                  </a:lnTo>
                  <a:lnTo>
                    <a:pt x="13841" y="21023"/>
                  </a:lnTo>
                  <a:lnTo>
                    <a:pt x="13841" y="19626"/>
                  </a:lnTo>
                  <a:lnTo>
                    <a:pt x="13841" y="19059"/>
                  </a:lnTo>
                  <a:lnTo>
                    <a:pt x="14081" y="17967"/>
                  </a:lnTo>
                  <a:lnTo>
                    <a:pt x="14539" y="16941"/>
                  </a:lnTo>
                  <a:lnTo>
                    <a:pt x="15173" y="16002"/>
                  </a:lnTo>
                  <a:lnTo>
                    <a:pt x="15587" y="15588"/>
                  </a:lnTo>
                  <a:lnTo>
                    <a:pt x="16177" y="14933"/>
                  </a:lnTo>
                  <a:lnTo>
                    <a:pt x="17159" y="13470"/>
                  </a:lnTo>
                  <a:lnTo>
                    <a:pt x="17858" y="11833"/>
                  </a:lnTo>
                  <a:lnTo>
                    <a:pt x="18229" y="10043"/>
                  </a:lnTo>
                  <a:lnTo>
                    <a:pt x="18251" y="9126"/>
                  </a:lnTo>
                  <a:lnTo>
                    <a:pt x="18251" y="8602"/>
                  </a:lnTo>
                  <a:lnTo>
                    <a:pt x="18142" y="7620"/>
                  </a:lnTo>
                  <a:lnTo>
                    <a:pt x="17792" y="6222"/>
                  </a:lnTo>
                  <a:lnTo>
                    <a:pt x="17028" y="4476"/>
                  </a:lnTo>
                  <a:lnTo>
                    <a:pt x="15915" y="2970"/>
                  </a:lnTo>
                  <a:lnTo>
                    <a:pt x="14518" y="1725"/>
                  </a:lnTo>
                  <a:lnTo>
                    <a:pt x="12902" y="765"/>
                  </a:lnTo>
                  <a:lnTo>
                    <a:pt x="11549" y="306"/>
                  </a:lnTo>
                  <a:lnTo>
                    <a:pt x="10610" y="110"/>
                  </a:lnTo>
                  <a:lnTo>
                    <a:pt x="9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4"/>
            <p:cNvSpPr/>
            <p:nvPr/>
          </p:nvSpPr>
          <p:spPr>
            <a:xfrm>
              <a:off x="4453563" y="2255675"/>
              <a:ext cx="235775" cy="96075"/>
            </a:xfrm>
            <a:custGeom>
              <a:avLst/>
              <a:gdLst/>
              <a:ahLst/>
              <a:cxnLst/>
              <a:rect l="l" t="t" r="r" b="b"/>
              <a:pathLst>
                <a:path w="9431" h="3843" extrusionOk="0">
                  <a:moveTo>
                    <a:pt x="0" y="0"/>
                  </a:moveTo>
                  <a:lnTo>
                    <a:pt x="0" y="1681"/>
                  </a:lnTo>
                  <a:lnTo>
                    <a:pt x="44" y="2118"/>
                  </a:lnTo>
                  <a:lnTo>
                    <a:pt x="349" y="2882"/>
                  </a:lnTo>
                  <a:lnTo>
                    <a:pt x="939" y="3472"/>
                  </a:lnTo>
                  <a:lnTo>
                    <a:pt x="1725" y="3799"/>
                  </a:lnTo>
                  <a:lnTo>
                    <a:pt x="2161" y="3843"/>
                  </a:lnTo>
                  <a:lnTo>
                    <a:pt x="7270" y="3843"/>
                  </a:lnTo>
                  <a:lnTo>
                    <a:pt x="7706" y="3799"/>
                  </a:lnTo>
                  <a:lnTo>
                    <a:pt x="8492" y="3493"/>
                  </a:lnTo>
                  <a:lnTo>
                    <a:pt x="9060" y="2904"/>
                  </a:lnTo>
                  <a:lnTo>
                    <a:pt x="9387" y="2118"/>
                  </a:lnTo>
                  <a:lnTo>
                    <a:pt x="9431" y="1681"/>
                  </a:lnTo>
                  <a:lnTo>
                    <a:pt x="9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4"/>
            <p:cNvSpPr/>
            <p:nvPr/>
          </p:nvSpPr>
          <p:spPr>
            <a:xfrm>
              <a:off x="4321488" y="1708825"/>
              <a:ext cx="499400" cy="664750"/>
            </a:xfrm>
            <a:custGeom>
              <a:avLst/>
              <a:gdLst/>
              <a:ahLst/>
              <a:cxnLst/>
              <a:rect l="l" t="t" r="r" b="b"/>
              <a:pathLst>
                <a:path w="19976" h="26590" extrusionOk="0">
                  <a:moveTo>
                    <a:pt x="10042" y="1638"/>
                  </a:moveTo>
                  <a:lnTo>
                    <a:pt x="10806" y="1660"/>
                  </a:lnTo>
                  <a:lnTo>
                    <a:pt x="12291" y="1943"/>
                  </a:lnTo>
                  <a:lnTo>
                    <a:pt x="13688" y="2467"/>
                  </a:lnTo>
                  <a:lnTo>
                    <a:pt x="14976" y="3275"/>
                  </a:lnTo>
                  <a:lnTo>
                    <a:pt x="15587" y="3777"/>
                  </a:lnTo>
                  <a:lnTo>
                    <a:pt x="16198" y="4388"/>
                  </a:lnTo>
                  <a:lnTo>
                    <a:pt x="17224" y="5785"/>
                  </a:lnTo>
                  <a:lnTo>
                    <a:pt x="17945" y="7379"/>
                  </a:lnTo>
                  <a:lnTo>
                    <a:pt x="18294" y="9082"/>
                  </a:lnTo>
                  <a:lnTo>
                    <a:pt x="18338" y="9977"/>
                  </a:lnTo>
                  <a:lnTo>
                    <a:pt x="18294" y="10785"/>
                  </a:lnTo>
                  <a:lnTo>
                    <a:pt x="17967" y="12378"/>
                  </a:lnTo>
                  <a:lnTo>
                    <a:pt x="17334" y="13885"/>
                  </a:lnTo>
                  <a:lnTo>
                    <a:pt x="16439" y="15238"/>
                  </a:lnTo>
                  <a:lnTo>
                    <a:pt x="15871" y="15827"/>
                  </a:lnTo>
                  <a:lnTo>
                    <a:pt x="15412" y="16330"/>
                  </a:lnTo>
                  <a:lnTo>
                    <a:pt x="14670" y="17399"/>
                  </a:lnTo>
                  <a:lnTo>
                    <a:pt x="14168" y="18578"/>
                  </a:lnTo>
                  <a:lnTo>
                    <a:pt x="13906" y="19822"/>
                  </a:lnTo>
                  <a:lnTo>
                    <a:pt x="13884" y="20455"/>
                  </a:lnTo>
                  <a:lnTo>
                    <a:pt x="13884" y="21023"/>
                  </a:lnTo>
                  <a:lnTo>
                    <a:pt x="6135" y="21023"/>
                  </a:lnTo>
                  <a:lnTo>
                    <a:pt x="6135" y="20455"/>
                  </a:lnTo>
                  <a:lnTo>
                    <a:pt x="6113" y="19822"/>
                  </a:lnTo>
                  <a:lnTo>
                    <a:pt x="5851" y="18578"/>
                  </a:lnTo>
                  <a:lnTo>
                    <a:pt x="5349" y="17399"/>
                  </a:lnTo>
                  <a:lnTo>
                    <a:pt x="4606" y="16308"/>
                  </a:lnTo>
                  <a:lnTo>
                    <a:pt x="4148" y="15806"/>
                  </a:lnTo>
                  <a:lnTo>
                    <a:pt x="3799" y="15435"/>
                  </a:lnTo>
                  <a:lnTo>
                    <a:pt x="3187" y="14649"/>
                  </a:lnTo>
                  <a:lnTo>
                    <a:pt x="2664" y="13819"/>
                  </a:lnTo>
                  <a:lnTo>
                    <a:pt x="2271" y="12924"/>
                  </a:lnTo>
                  <a:lnTo>
                    <a:pt x="1965" y="11985"/>
                  </a:lnTo>
                  <a:lnTo>
                    <a:pt x="1769" y="11025"/>
                  </a:lnTo>
                  <a:lnTo>
                    <a:pt x="1703" y="10042"/>
                  </a:lnTo>
                  <a:lnTo>
                    <a:pt x="1747" y="9016"/>
                  </a:lnTo>
                  <a:lnTo>
                    <a:pt x="1834" y="8514"/>
                  </a:lnTo>
                  <a:lnTo>
                    <a:pt x="1943" y="7859"/>
                  </a:lnTo>
                  <a:lnTo>
                    <a:pt x="2380" y="6593"/>
                  </a:lnTo>
                  <a:lnTo>
                    <a:pt x="3013" y="5436"/>
                  </a:lnTo>
                  <a:lnTo>
                    <a:pt x="3842" y="4388"/>
                  </a:lnTo>
                  <a:lnTo>
                    <a:pt x="4803" y="3471"/>
                  </a:lnTo>
                  <a:lnTo>
                    <a:pt x="5894" y="2729"/>
                  </a:lnTo>
                  <a:lnTo>
                    <a:pt x="7117" y="2162"/>
                  </a:lnTo>
                  <a:lnTo>
                    <a:pt x="8405" y="1790"/>
                  </a:lnTo>
                  <a:lnTo>
                    <a:pt x="9082" y="1703"/>
                  </a:lnTo>
                  <a:lnTo>
                    <a:pt x="9562" y="1660"/>
                  </a:lnTo>
                  <a:lnTo>
                    <a:pt x="10042" y="1638"/>
                  </a:lnTo>
                  <a:close/>
                  <a:moveTo>
                    <a:pt x="13863" y="22704"/>
                  </a:moveTo>
                  <a:lnTo>
                    <a:pt x="13863" y="23577"/>
                  </a:lnTo>
                  <a:lnTo>
                    <a:pt x="13841" y="23861"/>
                  </a:lnTo>
                  <a:lnTo>
                    <a:pt x="13666" y="24341"/>
                  </a:lnTo>
                  <a:lnTo>
                    <a:pt x="13295" y="24691"/>
                  </a:lnTo>
                  <a:lnTo>
                    <a:pt x="12815" y="24909"/>
                  </a:lnTo>
                  <a:lnTo>
                    <a:pt x="12553" y="24931"/>
                  </a:lnTo>
                  <a:lnTo>
                    <a:pt x="7444" y="24931"/>
                  </a:lnTo>
                  <a:lnTo>
                    <a:pt x="7182" y="24909"/>
                  </a:lnTo>
                  <a:lnTo>
                    <a:pt x="6702" y="24691"/>
                  </a:lnTo>
                  <a:lnTo>
                    <a:pt x="6331" y="24341"/>
                  </a:lnTo>
                  <a:lnTo>
                    <a:pt x="6135" y="23861"/>
                  </a:lnTo>
                  <a:lnTo>
                    <a:pt x="6113" y="23577"/>
                  </a:lnTo>
                  <a:lnTo>
                    <a:pt x="6113" y="22704"/>
                  </a:lnTo>
                  <a:close/>
                  <a:moveTo>
                    <a:pt x="10479" y="0"/>
                  </a:moveTo>
                  <a:lnTo>
                    <a:pt x="9409" y="22"/>
                  </a:lnTo>
                  <a:lnTo>
                    <a:pt x="8863" y="66"/>
                  </a:lnTo>
                  <a:lnTo>
                    <a:pt x="8056" y="175"/>
                  </a:lnTo>
                  <a:lnTo>
                    <a:pt x="6506" y="612"/>
                  </a:lnTo>
                  <a:lnTo>
                    <a:pt x="5065" y="1288"/>
                  </a:lnTo>
                  <a:lnTo>
                    <a:pt x="3733" y="2205"/>
                  </a:lnTo>
                  <a:lnTo>
                    <a:pt x="2576" y="3297"/>
                  </a:lnTo>
                  <a:lnTo>
                    <a:pt x="1616" y="4563"/>
                  </a:lnTo>
                  <a:lnTo>
                    <a:pt x="852" y="5960"/>
                  </a:lnTo>
                  <a:lnTo>
                    <a:pt x="306" y="7466"/>
                  </a:lnTo>
                  <a:lnTo>
                    <a:pt x="153" y="8274"/>
                  </a:lnTo>
                  <a:lnTo>
                    <a:pt x="66" y="8885"/>
                  </a:lnTo>
                  <a:lnTo>
                    <a:pt x="0" y="10086"/>
                  </a:lnTo>
                  <a:lnTo>
                    <a:pt x="88" y="11265"/>
                  </a:lnTo>
                  <a:lnTo>
                    <a:pt x="328" y="12422"/>
                  </a:lnTo>
                  <a:lnTo>
                    <a:pt x="677" y="13535"/>
                  </a:lnTo>
                  <a:lnTo>
                    <a:pt x="1157" y="14605"/>
                  </a:lnTo>
                  <a:lnTo>
                    <a:pt x="1790" y="15631"/>
                  </a:lnTo>
                  <a:lnTo>
                    <a:pt x="2533" y="16570"/>
                  </a:lnTo>
                  <a:lnTo>
                    <a:pt x="2947" y="17006"/>
                  </a:lnTo>
                  <a:lnTo>
                    <a:pt x="3297" y="17377"/>
                  </a:lnTo>
                  <a:lnTo>
                    <a:pt x="3864" y="18207"/>
                  </a:lnTo>
                  <a:lnTo>
                    <a:pt x="4257" y="19080"/>
                  </a:lnTo>
                  <a:lnTo>
                    <a:pt x="4454" y="19997"/>
                  </a:lnTo>
                  <a:lnTo>
                    <a:pt x="4475" y="20477"/>
                  </a:lnTo>
                  <a:lnTo>
                    <a:pt x="4475" y="23577"/>
                  </a:lnTo>
                  <a:lnTo>
                    <a:pt x="4475" y="23883"/>
                  </a:lnTo>
                  <a:lnTo>
                    <a:pt x="4606" y="24472"/>
                  </a:lnTo>
                  <a:lnTo>
                    <a:pt x="4825" y="25018"/>
                  </a:lnTo>
                  <a:lnTo>
                    <a:pt x="5152" y="25498"/>
                  </a:lnTo>
                  <a:lnTo>
                    <a:pt x="5567" y="25913"/>
                  </a:lnTo>
                  <a:lnTo>
                    <a:pt x="6025" y="26219"/>
                  </a:lnTo>
                  <a:lnTo>
                    <a:pt x="6571" y="26459"/>
                  </a:lnTo>
                  <a:lnTo>
                    <a:pt x="7161" y="26568"/>
                  </a:lnTo>
                  <a:lnTo>
                    <a:pt x="7466" y="26590"/>
                  </a:lnTo>
                  <a:lnTo>
                    <a:pt x="12575" y="26590"/>
                  </a:lnTo>
                  <a:lnTo>
                    <a:pt x="12880" y="26568"/>
                  </a:lnTo>
                  <a:lnTo>
                    <a:pt x="13470" y="26459"/>
                  </a:lnTo>
                  <a:lnTo>
                    <a:pt x="13994" y="26219"/>
                  </a:lnTo>
                  <a:lnTo>
                    <a:pt x="14474" y="25913"/>
                  </a:lnTo>
                  <a:lnTo>
                    <a:pt x="14867" y="25498"/>
                  </a:lnTo>
                  <a:lnTo>
                    <a:pt x="15194" y="25018"/>
                  </a:lnTo>
                  <a:lnTo>
                    <a:pt x="15412" y="24472"/>
                  </a:lnTo>
                  <a:lnTo>
                    <a:pt x="15543" y="23883"/>
                  </a:lnTo>
                  <a:lnTo>
                    <a:pt x="15543" y="23577"/>
                  </a:lnTo>
                  <a:lnTo>
                    <a:pt x="15543" y="20477"/>
                  </a:lnTo>
                  <a:lnTo>
                    <a:pt x="15565" y="19997"/>
                  </a:lnTo>
                  <a:lnTo>
                    <a:pt x="15762" y="19080"/>
                  </a:lnTo>
                  <a:lnTo>
                    <a:pt x="16155" y="18207"/>
                  </a:lnTo>
                  <a:lnTo>
                    <a:pt x="16700" y="17399"/>
                  </a:lnTo>
                  <a:lnTo>
                    <a:pt x="17050" y="17028"/>
                  </a:lnTo>
                  <a:lnTo>
                    <a:pt x="17727" y="16308"/>
                  </a:lnTo>
                  <a:lnTo>
                    <a:pt x="18818" y="14692"/>
                  </a:lnTo>
                  <a:lnTo>
                    <a:pt x="19560" y="12902"/>
                  </a:lnTo>
                  <a:lnTo>
                    <a:pt x="19931" y="10981"/>
                  </a:lnTo>
                  <a:lnTo>
                    <a:pt x="19975" y="9999"/>
                  </a:lnTo>
                  <a:lnTo>
                    <a:pt x="19953" y="9453"/>
                  </a:lnTo>
                  <a:lnTo>
                    <a:pt x="19844" y="8405"/>
                  </a:lnTo>
                  <a:lnTo>
                    <a:pt x="19626" y="7379"/>
                  </a:lnTo>
                  <a:lnTo>
                    <a:pt x="19298" y="6375"/>
                  </a:lnTo>
                  <a:lnTo>
                    <a:pt x="18862" y="5436"/>
                  </a:lnTo>
                  <a:lnTo>
                    <a:pt x="18338" y="4519"/>
                  </a:lnTo>
                  <a:lnTo>
                    <a:pt x="17727" y="3690"/>
                  </a:lnTo>
                  <a:lnTo>
                    <a:pt x="17028" y="2904"/>
                  </a:lnTo>
                  <a:lnTo>
                    <a:pt x="16635" y="2555"/>
                  </a:lnTo>
                  <a:lnTo>
                    <a:pt x="16242" y="2183"/>
                  </a:lnTo>
                  <a:lnTo>
                    <a:pt x="15391" y="1572"/>
                  </a:lnTo>
                  <a:lnTo>
                    <a:pt x="14474" y="1048"/>
                  </a:lnTo>
                  <a:lnTo>
                    <a:pt x="13535" y="633"/>
                  </a:lnTo>
                  <a:lnTo>
                    <a:pt x="12531" y="328"/>
                  </a:lnTo>
                  <a:lnTo>
                    <a:pt x="11527" y="110"/>
                  </a:lnTo>
                  <a:lnTo>
                    <a:pt x="10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4"/>
            <p:cNvSpPr/>
            <p:nvPr/>
          </p:nvSpPr>
          <p:spPr>
            <a:xfrm>
              <a:off x="4529963" y="1846900"/>
              <a:ext cx="83525" cy="221600"/>
            </a:xfrm>
            <a:custGeom>
              <a:avLst/>
              <a:gdLst/>
              <a:ahLst/>
              <a:cxnLst/>
              <a:rect l="l" t="t" r="r" b="b"/>
              <a:pathLst>
                <a:path w="3341" h="8864" extrusionOk="0">
                  <a:moveTo>
                    <a:pt x="2511" y="0"/>
                  </a:moveTo>
                  <a:lnTo>
                    <a:pt x="2205" y="44"/>
                  </a:lnTo>
                  <a:lnTo>
                    <a:pt x="1922" y="219"/>
                  </a:lnTo>
                  <a:lnTo>
                    <a:pt x="1747" y="481"/>
                  </a:lnTo>
                  <a:lnTo>
                    <a:pt x="1703" y="655"/>
                  </a:lnTo>
                  <a:lnTo>
                    <a:pt x="44" y="7859"/>
                  </a:lnTo>
                  <a:lnTo>
                    <a:pt x="0" y="8012"/>
                  </a:lnTo>
                  <a:lnTo>
                    <a:pt x="66" y="8340"/>
                  </a:lnTo>
                  <a:lnTo>
                    <a:pt x="219" y="8602"/>
                  </a:lnTo>
                  <a:lnTo>
                    <a:pt x="503" y="8798"/>
                  </a:lnTo>
                  <a:lnTo>
                    <a:pt x="655" y="8842"/>
                  </a:lnTo>
                  <a:lnTo>
                    <a:pt x="765" y="8864"/>
                  </a:lnTo>
                  <a:lnTo>
                    <a:pt x="852" y="8864"/>
                  </a:lnTo>
                  <a:lnTo>
                    <a:pt x="1136" y="8842"/>
                  </a:lnTo>
                  <a:lnTo>
                    <a:pt x="1572" y="8493"/>
                  </a:lnTo>
                  <a:lnTo>
                    <a:pt x="1681" y="8209"/>
                  </a:lnTo>
                  <a:lnTo>
                    <a:pt x="3340" y="1005"/>
                  </a:lnTo>
                  <a:lnTo>
                    <a:pt x="3340" y="852"/>
                  </a:lnTo>
                  <a:lnTo>
                    <a:pt x="3275" y="546"/>
                  </a:lnTo>
                  <a:lnTo>
                    <a:pt x="3100" y="262"/>
                  </a:lnTo>
                  <a:lnTo>
                    <a:pt x="2838" y="66"/>
                  </a:lnTo>
                  <a:lnTo>
                    <a:pt x="2686" y="22"/>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4"/>
            <p:cNvSpPr/>
            <p:nvPr/>
          </p:nvSpPr>
          <p:spPr>
            <a:xfrm>
              <a:off x="4640763" y="1875275"/>
              <a:ext cx="110250" cy="165950"/>
            </a:xfrm>
            <a:custGeom>
              <a:avLst/>
              <a:gdLst/>
              <a:ahLst/>
              <a:cxnLst/>
              <a:rect l="l" t="t" r="r" b="b"/>
              <a:pathLst>
                <a:path w="4410" h="6638" extrusionOk="0">
                  <a:moveTo>
                    <a:pt x="611" y="1"/>
                  </a:moveTo>
                  <a:lnTo>
                    <a:pt x="327" y="132"/>
                  </a:lnTo>
                  <a:lnTo>
                    <a:pt x="218" y="263"/>
                  </a:lnTo>
                  <a:lnTo>
                    <a:pt x="109" y="394"/>
                  </a:lnTo>
                  <a:lnTo>
                    <a:pt x="0" y="699"/>
                  </a:lnTo>
                  <a:lnTo>
                    <a:pt x="22" y="1027"/>
                  </a:lnTo>
                  <a:lnTo>
                    <a:pt x="153" y="1311"/>
                  </a:lnTo>
                  <a:lnTo>
                    <a:pt x="262" y="1420"/>
                  </a:lnTo>
                  <a:lnTo>
                    <a:pt x="2336" y="3297"/>
                  </a:lnTo>
                  <a:lnTo>
                    <a:pt x="262" y="5196"/>
                  </a:lnTo>
                  <a:lnTo>
                    <a:pt x="153" y="5305"/>
                  </a:lnTo>
                  <a:lnTo>
                    <a:pt x="22" y="5611"/>
                  </a:lnTo>
                  <a:lnTo>
                    <a:pt x="0" y="5939"/>
                  </a:lnTo>
                  <a:lnTo>
                    <a:pt x="109" y="6244"/>
                  </a:lnTo>
                  <a:lnTo>
                    <a:pt x="218" y="6353"/>
                  </a:lnTo>
                  <a:lnTo>
                    <a:pt x="349" y="6484"/>
                  </a:lnTo>
                  <a:lnTo>
                    <a:pt x="655" y="6637"/>
                  </a:lnTo>
                  <a:lnTo>
                    <a:pt x="982" y="6637"/>
                  </a:lnTo>
                  <a:lnTo>
                    <a:pt x="1266" y="6506"/>
                  </a:lnTo>
                  <a:lnTo>
                    <a:pt x="1397" y="6419"/>
                  </a:lnTo>
                  <a:lnTo>
                    <a:pt x="4148" y="3930"/>
                  </a:lnTo>
                  <a:lnTo>
                    <a:pt x="4257" y="3799"/>
                  </a:lnTo>
                  <a:lnTo>
                    <a:pt x="4410" y="3494"/>
                  </a:lnTo>
                  <a:lnTo>
                    <a:pt x="4410" y="3297"/>
                  </a:lnTo>
                  <a:lnTo>
                    <a:pt x="4410" y="3122"/>
                  </a:lnTo>
                  <a:lnTo>
                    <a:pt x="4279" y="2817"/>
                  </a:lnTo>
                  <a:lnTo>
                    <a:pt x="4148" y="2686"/>
                  </a:lnTo>
                  <a:lnTo>
                    <a:pt x="1397" y="197"/>
                  </a:lnTo>
                  <a:lnTo>
                    <a:pt x="1244" y="88"/>
                  </a:lnTo>
                  <a:lnTo>
                    <a:pt x="9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4"/>
            <p:cNvSpPr/>
            <p:nvPr/>
          </p:nvSpPr>
          <p:spPr>
            <a:xfrm>
              <a:off x="4391888" y="1875275"/>
              <a:ext cx="110275" cy="165950"/>
            </a:xfrm>
            <a:custGeom>
              <a:avLst/>
              <a:gdLst/>
              <a:ahLst/>
              <a:cxnLst/>
              <a:rect l="l" t="t" r="r" b="b"/>
              <a:pathLst>
                <a:path w="4411" h="6638" extrusionOk="0">
                  <a:moveTo>
                    <a:pt x="3471" y="1"/>
                  </a:moveTo>
                  <a:lnTo>
                    <a:pt x="3166" y="88"/>
                  </a:lnTo>
                  <a:lnTo>
                    <a:pt x="3013" y="197"/>
                  </a:lnTo>
                  <a:lnTo>
                    <a:pt x="262" y="2686"/>
                  </a:lnTo>
                  <a:lnTo>
                    <a:pt x="153" y="2817"/>
                  </a:lnTo>
                  <a:lnTo>
                    <a:pt x="0" y="3122"/>
                  </a:lnTo>
                  <a:lnTo>
                    <a:pt x="0" y="3319"/>
                  </a:lnTo>
                  <a:lnTo>
                    <a:pt x="0" y="3494"/>
                  </a:lnTo>
                  <a:lnTo>
                    <a:pt x="153" y="3799"/>
                  </a:lnTo>
                  <a:lnTo>
                    <a:pt x="262" y="3930"/>
                  </a:lnTo>
                  <a:lnTo>
                    <a:pt x="3013" y="6419"/>
                  </a:lnTo>
                  <a:lnTo>
                    <a:pt x="3144" y="6506"/>
                  </a:lnTo>
                  <a:lnTo>
                    <a:pt x="3428" y="6637"/>
                  </a:lnTo>
                  <a:lnTo>
                    <a:pt x="3733" y="6637"/>
                  </a:lnTo>
                  <a:lnTo>
                    <a:pt x="4061" y="6484"/>
                  </a:lnTo>
                  <a:lnTo>
                    <a:pt x="4192" y="6375"/>
                  </a:lnTo>
                  <a:lnTo>
                    <a:pt x="4301" y="6222"/>
                  </a:lnTo>
                  <a:lnTo>
                    <a:pt x="4388" y="5917"/>
                  </a:lnTo>
                  <a:lnTo>
                    <a:pt x="4388" y="5589"/>
                  </a:lnTo>
                  <a:lnTo>
                    <a:pt x="4257" y="5305"/>
                  </a:lnTo>
                  <a:lnTo>
                    <a:pt x="4148" y="5196"/>
                  </a:lnTo>
                  <a:lnTo>
                    <a:pt x="2074" y="3319"/>
                  </a:lnTo>
                  <a:lnTo>
                    <a:pt x="4148" y="1420"/>
                  </a:lnTo>
                  <a:lnTo>
                    <a:pt x="4257" y="1311"/>
                  </a:lnTo>
                  <a:lnTo>
                    <a:pt x="4410" y="1027"/>
                  </a:lnTo>
                  <a:lnTo>
                    <a:pt x="4410" y="699"/>
                  </a:lnTo>
                  <a:lnTo>
                    <a:pt x="4301" y="394"/>
                  </a:lnTo>
                  <a:lnTo>
                    <a:pt x="4192" y="263"/>
                  </a:lnTo>
                  <a:lnTo>
                    <a:pt x="4083" y="132"/>
                  </a:lnTo>
                  <a:lnTo>
                    <a:pt x="3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44"/>
          <p:cNvGrpSpPr/>
          <p:nvPr/>
        </p:nvGrpSpPr>
        <p:grpSpPr>
          <a:xfrm>
            <a:off x="1184790" y="1548807"/>
            <a:ext cx="1781889" cy="1258306"/>
            <a:chOff x="1474413" y="1558738"/>
            <a:chExt cx="868875" cy="963850"/>
          </a:xfrm>
        </p:grpSpPr>
        <p:sp>
          <p:nvSpPr>
            <p:cNvPr id="1258" name="Google Shape;1258;p44"/>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4"/>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4"/>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4"/>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4"/>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4"/>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4"/>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4"/>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44"/>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Exploratory Data Analysis for 2018</a:t>
            </a:r>
            <a:endParaRPr>
              <a:solidFill>
                <a:schemeClr val="lt2"/>
              </a:solidFill>
            </a:endParaRPr>
          </a:p>
        </p:txBody>
      </p:sp>
      <p:sp>
        <p:nvSpPr>
          <p:cNvPr id="1268" name="Google Shape;1268;p44"/>
          <p:cNvSpPr txBox="1"/>
          <p:nvPr/>
        </p:nvSpPr>
        <p:spPr>
          <a:xfrm>
            <a:off x="3830075" y="2704400"/>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69" name="Google Shape;1269;p44"/>
          <p:cNvSpPr txBox="1"/>
          <p:nvPr/>
        </p:nvSpPr>
        <p:spPr>
          <a:xfrm>
            <a:off x="5933400" y="2862400"/>
            <a:ext cx="2636100" cy="117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320" b="1">
                <a:solidFill>
                  <a:schemeClr val="lt2"/>
                </a:solidFill>
                <a:latin typeface="Signika"/>
                <a:ea typeface="Signika"/>
                <a:cs typeface="Signika"/>
                <a:sym typeface="Signika"/>
              </a:rPr>
              <a:t>Month with the Least Revenue</a:t>
            </a:r>
            <a:endParaRPr sz="2320" b="1">
              <a:solidFill>
                <a:schemeClr val="lt2"/>
              </a:solidFill>
              <a:latin typeface="Signika"/>
              <a:ea typeface="Signika"/>
              <a:cs typeface="Signika"/>
              <a:sym typeface="Signika"/>
            </a:endParaRPr>
          </a:p>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pic>
        <p:nvPicPr>
          <p:cNvPr id="2" name="Audio 1">
            <a:hlinkClick r:id="" action="ppaction://media"/>
            <a:extLst>
              <a:ext uri="{FF2B5EF4-FFF2-40B4-BE49-F238E27FC236}">
                <a16:creationId xmlns:a16="http://schemas.microsoft.com/office/drawing/2014/main" id="{272C2758-06F6-417F-9825-9ABA142367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21"/>
    </mc:Choice>
    <mc:Fallback>
      <p:transition spd="slow" advTm="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46"/>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464" name="Google Shape;1464;p46"/>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465" name="Google Shape;1465;p46"/>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66" name="Google Shape;1466;p46"/>
          <p:cNvPicPr preferRelativeResize="0"/>
          <p:nvPr/>
        </p:nvPicPr>
        <p:blipFill>
          <a:blip r:embed="rId5">
            <a:alphaModFix/>
          </a:blip>
          <a:stretch>
            <a:fillRect/>
          </a:stretch>
        </p:blipFill>
        <p:spPr>
          <a:xfrm>
            <a:off x="1781850" y="1111375"/>
            <a:ext cx="6071176" cy="3864675"/>
          </a:xfrm>
          <a:prstGeom prst="rect">
            <a:avLst/>
          </a:prstGeom>
          <a:noFill/>
          <a:ln>
            <a:noFill/>
          </a:ln>
        </p:spPr>
      </p:pic>
      <p:sp>
        <p:nvSpPr>
          <p:cNvPr id="1467" name="Google Shape;1467;p46"/>
          <p:cNvSpPr txBox="1"/>
          <p:nvPr/>
        </p:nvSpPr>
        <p:spPr>
          <a:xfrm>
            <a:off x="1680825" y="606175"/>
            <a:ext cx="65121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900" b="1">
                <a:solidFill>
                  <a:schemeClr val="lt1"/>
                </a:solidFill>
                <a:latin typeface="Poppins"/>
                <a:ea typeface="Poppins"/>
                <a:cs typeface="Poppins"/>
                <a:sym typeface="Poppins"/>
              </a:rPr>
              <a:t>Bar Graph representing Monthly Revenue for 2016</a:t>
            </a:r>
            <a:endParaRPr sz="1900" b="1">
              <a:solidFill>
                <a:schemeClr val="lt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b="1">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b="1">
              <a:solidFill>
                <a:schemeClr val="dk1"/>
              </a:solidFill>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76CA6C92-9B92-4CD3-B2B7-3EA7C268D0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5"/>
    </mc:Choice>
    <mc:Fallback>
      <p:transition spd="slow" advTm="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47"/>
          <p:cNvSpPr txBox="1">
            <a:spLocks noGrp="1"/>
          </p:cNvSpPr>
          <p:nvPr>
            <p:ph type="title" idx="2"/>
          </p:nvPr>
        </p:nvSpPr>
        <p:spPr>
          <a:xfrm>
            <a:off x="2897863" y="2742825"/>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Category with the Highest Revenue</a:t>
            </a:r>
            <a:endParaRPr sz="2320"/>
          </a:p>
        </p:txBody>
      </p:sp>
      <p:sp>
        <p:nvSpPr>
          <p:cNvPr id="1473" name="Google Shape;1473;p47"/>
          <p:cNvSpPr txBox="1">
            <a:spLocks noGrp="1"/>
          </p:cNvSpPr>
          <p:nvPr>
            <p:ph type="subTitle" idx="1"/>
          </p:nvPr>
        </p:nvSpPr>
        <p:spPr>
          <a:xfrm>
            <a:off x="827575" y="3600450"/>
            <a:ext cx="8473500" cy="16401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GB" sz="2800">
                <a:latin typeface="Arial"/>
                <a:ea typeface="Arial"/>
                <a:cs typeface="Arial"/>
                <a:sym typeface="Arial"/>
              </a:rPr>
              <a:t>               </a:t>
            </a:r>
            <a:r>
              <a:rPr lang="en-GB" sz="2800" b="1">
                <a:solidFill>
                  <a:schemeClr val="accent1"/>
                </a:solidFill>
                <a:latin typeface="Calibri"/>
                <a:ea typeface="Calibri"/>
                <a:cs typeface="Calibri"/>
                <a:sym typeface="Calibri"/>
              </a:rPr>
              <a:t>Furniture Design</a:t>
            </a:r>
            <a:r>
              <a:rPr lang="en-GB" sz="2800">
                <a:latin typeface="Calibri"/>
                <a:ea typeface="Calibri"/>
                <a:cs typeface="Calibri"/>
                <a:sym typeface="Calibri"/>
              </a:rPr>
              <a:t>  - 153085.00                                         </a:t>
            </a:r>
            <a:r>
              <a:rPr lang="en-GB" sz="900">
                <a:latin typeface="Arial"/>
                <a:ea typeface="Arial"/>
                <a:cs typeface="Arial"/>
                <a:sym typeface="Arial"/>
              </a:rPr>
              <a:t>                   </a:t>
            </a:r>
            <a:r>
              <a:rPr lang="en-GB" sz="900">
                <a:solidFill>
                  <a:schemeClr val="accent1"/>
                </a:solidFill>
                <a:latin typeface="Arial"/>
                <a:ea typeface="Arial"/>
                <a:cs typeface="Arial"/>
                <a:sym typeface="Arial"/>
              </a:rPr>
              <a:t>                                                                                                                                                                                      </a:t>
            </a:r>
            <a:endParaRPr/>
          </a:p>
        </p:txBody>
      </p:sp>
      <p:grpSp>
        <p:nvGrpSpPr>
          <p:cNvPr id="1474" name="Google Shape;1474;p47"/>
          <p:cNvGrpSpPr/>
          <p:nvPr/>
        </p:nvGrpSpPr>
        <p:grpSpPr>
          <a:xfrm rot="10800000">
            <a:off x="1094220" y="4768074"/>
            <a:ext cx="279251" cy="280502"/>
            <a:chOff x="2600586" y="-942975"/>
            <a:chExt cx="279251" cy="280502"/>
          </a:xfrm>
        </p:grpSpPr>
        <p:sp>
          <p:nvSpPr>
            <p:cNvPr id="1475" name="Google Shape;1475;p4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47"/>
          <p:cNvGrpSpPr/>
          <p:nvPr/>
        </p:nvGrpSpPr>
        <p:grpSpPr>
          <a:xfrm rot="10800000">
            <a:off x="4043467" y="4662698"/>
            <a:ext cx="225449" cy="226452"/>
            <a:chOff x="2600577" y="-942975"/>
            <a:chExt cx="225449" cy="226452"/>
          </a:xfrm>
        </p:grpSpPr>
        <p:sp>
          <p:nvSpPr>
            <p:cNvPr id="1480" name="Google Shape;1480;p4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47"/>
          <p:cNvGrpSpPr/>
          <p:nvPr/>
        </p:nvGrpSpPr>
        <p:grpSpPr>
          <a:xfrm>
            <a:off x="772452" y="98699"/>
            <a:ext cx="179826" cy="180626"/>
            <a:chOff x="772452" y="98699"/>
            <a:chExt cx="179826" cy="180626"/>
          </a:xfrm>
        </p:grpSpPr>
        <p:sp>
          <p:nvSpPr>
            <p:cNvPr id="1485" name="Google Shape;1485;p47"/>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7"/>
          <p:cNvGrpSpPr/>
          <p:nvPr/>
        </p:nvGrpSpPr>
        <p:grpSpPr>
          <a:xfrm>
            <a:off x="303712" y="1112696"/>
            <a:ext cx="219461" cy="220453"/>
            <a:chOff x="772462" y="98696"/>
            <a:chExt cx="219461" cy="220453"/>
          </a:xfrm>
        </p:grpSpPr>
        <p:sp>
          <p:nvSpPr>
            <p:cNvPr id="1490" name="Google Shape;1490;p47"/>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3416774" y="1286805"/>
            <a:ext cx="1781889" cy="1575606"/>
            <a:chOff x="1474413" y="1558738"/>
            <a:chExt cx="868875" cy="963850"/>
          </a:xfrm>
        </p:grpSpPr>
        <p:sp>
          <p:nvSpPr>
            <p:cNvPr id="1495" name="Google Shape;1495;p47"/>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47"/>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Exploratory Data Analysis (Product Category wise) for 2016</a:t>
            </a:r>
            <a:endParaRPr>
              <a:solidFill>
                <a:schemeClr val="lt2"/>
              </a:solidFill>
            </a:endParaRPr>
          </a:p>
        </p:txBody>
      </p:sp>
      <p:sp>
        <p:nvSpPr>
          <p:cNvPr id="1505" name="Google Shape;1505;p47"/>
          <p:cNvSpPr txBox="1"/>
          <p:nvPr/>
        </p:nvSpPr>
        <p:spPr>
          <a:xfrm>
            <a:off x="4268925" y="2686075"/>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506" name="Google Shape;1506;p47"/>
          <p:cNvSpPr txBox="1"/>
          <p:nvPr/>
        </p:nvSpPr>
        <p:spPr>
          <a:xfrm>
            <a:off x="5933400" y="2862400"/>
            <a:ext cx="2636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sp>
        <p:nvSpPr>
          <p:cNvPr id="1507" name="Google Shape;1507;p47"/>
          <p:cNvSpPr txBox="1"/>
          <p:nvPr/>
        </p:nvSpPr>
        <p:spPr>
          <a:xfrm>
            <a:off x="3481050" y="4383175"/>
            <a:ext cx="23973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endParaRPr>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9104D2E7-4F09-47B9-B8EC-4A111FEA72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75"/>
    </mc:Choice>
    <mc:Fallback>
      <p:transition spd="slow" advTm="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48"/>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513" name="Google Shape;1513;p48"/>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514" name="Google Shape;1514;p48"/>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5" name="Google Shape;1515;p48"/>
          <p:cNvPicPr preferRelativeResize="0"/>
          <p:nvPr/>
        </p:nvPicPr>
        <p:blipFill rotWithShape="1">
          <a:blip r:embed="rId5">
            <a:alphaModFix/>
          </a:blip>
          <a:srcRect t="18467" r="28021"/>
          <a:stretch/>
        </p:blipFill>
        <p:spPr>
          <a:xfrm>
            <a:off x="1599000" y="1212400"/>
            <a:ext cx="6557123" cy="3729026"/>
          </a:xfrm>
          <a:prstGeom prst="rect">
            <a:avLst/>
          </a:prstGeom>
          <a:noFill/>
          <a:ln>
            <a:noFill/>
          </a:ln>
        </p:spPr>
      </p:pic>
      <p:sp>
        <p:nvSpPr>
          <p:cNvPr id="1516" name="Google Shape;1516;p48"/>
          <p:cNvSpPr txBox="1"/>
          <p:nvPr/>
        </p:nvSpPr>
        <p:spPr>
          <a:xfrm>
            <a:off x="1478750" y="670500"/>
            <a:ext cx="6980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100" b="1">
                <a:solidFill>
                  <a:schemeClr val="lt1"/>
                </a:solidFill>
                <a:latin typeface="Poppins"/>
                <a:ea typeface="Poppins"/>
                <a:cs typeface="Poppins"/>
                <a:sym typeface="Poppins"/>
              </a:rPr>
              <a:t>Bar Graph representing Monthly Revenue for 2017</a:t>
            </a:r>
            <a:endParaRPr sz="2100" b="1">
              <a:solidFill>
                <a:schemeClr val="lt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600" b="1">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600" b="1">
              <a:solidFill>
                <a:schemeClr val="dk1"/>
              </a:solidFill>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8AF6296D-1D12-40EE-942F-A579B095E7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8"/>
    </mc:Choice>
    <mc:Fallback>
      <p:transition spd="slow" advTm="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49"/>
          <p:cNvSpPr txBox="1">
            <a:spLocks noGrp="1"/>
          </p:cNvSpPr>
          <p:nvPr>
            <p:ph type="title" idx="2"/>
          </p:nvPr>
        </p:nvSpPr>
        <p:spPr>
          <a:xfrm>
            <a:off x="2897863" y="2742825"/>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Category with the Highest Revenue</a:t>
            </a:r>
            <a:endParaRPr sz="2320"/>
          </a:p>
        </p:txBody>
      </p:sp>
      <p:sp>
        <p:nvSpPr>
          <p:cNvPr id="1522" name="Google Shape;1522;p49"/>
          <p:cNvSpPr txBox="1">
            <a:spLocks noGrp="1"/>
          </p:cNvSpPr>
          <p:nvPr>
            <p:ph type="subTitle" idx="1"/>
          </p:nvPr>
        </p:nvSpPr>
        <p:spPr>
          <a:xfrm>
            <a:off x="827575" y="3600450"/>
            <a:ext cx="8473500" cy="16401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GB" sz="2800">
                <a:latin typeface="Arial"/>
                <a:ea typeface="Arial"/>
                <a:cs typeface="Arial"/>
                <a:sym typeface="Arial"/>
              </a:rPr>
              <a:t>               </a:t>
            </a:r>
            <a:r>
              <a:rPr lang="en-GB" sz="2800" b="1">
                <a:solidFill>
                  <a:schemeClr val="accent1"/>
                </a:solidFill>
                <a:latin typeface="Calibri"/>
                <a:ea typeface="Calibri"/>
                <a:cs typeface="Calibri"/>
                <a:sym typeface="Calibri"/>
              </a:rPr>
              <a:t>Furniture Design</a:t>
            </a:r>
            <a:r>
              <a:rPr lang="en-GB" sz="2800">
                <a:latin typeface="Calibri"/>
                <a:ea typeface="Calibri"/>
                <a:cs typeface="Calibri"/>
                <a:sym typeface="Calibri"/>
              </a:rPr>
              <a:t>  - 10699.61                                         </a:t>
            </a:r>
            <a:r>
              <a:rPr lang="en-GB" sz="900">
                <a:latin typeface="Arial"/>
                <a:ea typeface="Arial"/>
                <a:cs typeface="Arial"/>
                <a:sym typeface="Arial"/>
              </a:rPr>
              <a:t>                   </a:t>
            </a:r>
            <a:r>
              <a:rPr lang="en-GB" sz="900">
                <a:solidFill>
                  <a:schemeClr val="accent1"/>
                </a:solidFill>
                <a:latin typeface="Arial"/>
                <a:ea typeface="Arial"/>
                <a:cs typeface="Arial"/>
                <a:sym typeface="Arial"/>
              </a:rPr>
              <a:t>                                                                                                                                                                                      </a:t>
            </a:r>
            <a:endParaRPr/>
          </a:p>
        </p:txBody>
      </p:sp>
      <p:grpSp>
        <p:nvGrpSpPr>
          <p:cNvPr id="1523" name="Google Shape;1523;p49"/>
          <p:cNvGrpSpPr/>
          <p:nvPr/>
        </p:nvGrpSpPr>
        <p:grpSpPr>
          <a:xfrm rot="10800000">
            <a:off x="1094220" y="4768074"/>
            <a:ext cx="279251" cy="280502"/>
            <a:chOff x="2600586" y="-942975"/>
            <a:chExt cx="279251" cy="280502"/>
          </a:xfrm>
        </p:grpSpPr>
        <p:sp>
          <p:nvSpPr>
            <p:cNvPr id="1524" name="Google Shape;1524;p49"/>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9"/>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9"/>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9"/>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9"/>
          <p:cNvGrpSpPr/>
          <p:nvPr/>
        </p:nvGrpSpPr>
        <p:grpSpPr>
          <a:xfrm rot="10800000">
            <a:off x="4043467" y="4662698"/>
            <a:ext cx="225449" cy="226452"/>
            <a:chOff x="2600577" y="-942975"/>
            <a:chExt cx="225449" cy="226452"/>
          </a:xfrm>
        </p:grpSpPr>
        <p:sp>
          <p:nvSpPr>
            <p:cNvPr id="1529" name="Google Shape;1529;p49"/>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9"/>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9"/>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9"/>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49"/>
          <p:cNvGrpSpPr/>
          <p:nvPr/>
        </p:nvGrpSpPr>
        <p:grpSpPr>
          <a:xfrm>
            <a:off x="772452" y="98699"/>
            <a:ext cx="179826" cy="180626"/>
            <a:chOff x="772452" y="98699"/>
            <a:chExt cx="179826" cy="180626"/>
          </a:xfrm>
        </p:grpSpPr>
        <p:sp>
          <p:nvSpPr>
            <p:cNvPr id="1534" name="Google Shape;1534;p49"/>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9"/>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9"/>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9"/>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9"/>
          <p:cNvGrpSpPr/>
          <p:nvPr/>
        </p:nvGrpSpPr>
        <p:grpSpPr>
          <a:xfrm>
            <a:off x="303712" y="1112696"/>
            <a:ext cx="219461" cy="220453"/>
            <a:chOff x="772462" y="98696"/>
            <a:chExt cx="219461" cy="220453"/>
          </a:xfrm>
        </p:grpSpPr>
        <p:sp>
          <p:nvSpPr>
            <p:cNvPr id="1539" name="Google Shape;1539;p49"/>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9"/>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9"/>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9"/>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9"/>
          <p:cNvGrpSpPr/>
          <p:nvPr/>
        </p:nvGrpSpPr>
        <p:grpSpPr>
          <a:xfrm>
            <a:off x="3416774" y="1286805"/>
            <a:ext cx="1781889" cy="1575606"/>
            <a:chOff x="1474413" y="1558738"/>
            <a:chExt cx="868875" cy="963850"/>
          </a:xfrm>
        </p:grpSpPr>
        <p:sp>
          <p:nvSpPr>
            <p:cNvPr id="1544" name="Google Shape;1544;p49"/>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9"/>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9"/>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9"/>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9"/>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9"/>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9"/>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9"/>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9"/>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49"/>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Exploratory Data Analysis (Product Category wise) for 2017</a:t>
            </a:r>
            <a:endParaRPr>
              <a:solidFill>
                <a:schemeClr val="lt2"/>
              </a:solidFill>
            </a:endParaRPr>
          </a:p>
        </p:txBody>
      </p:sp>
      <p:sp>
        <p:nvSpPr>
          <p:cNvPr id="1554" name="Google Shape;1554;p49"/>
          <p:cNvSpPr txBox="1"/>
          <p:nvPr/>
        </p:nvSpPr>
        <p:spPr>
          <a:xfrm>
            <a:off x="4268925" y="2686075"/>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555" name="Google Shape;1555;p49"/>
          <p:cNvSpPr txBox="1"/>
          <p:nvPr/>
        </p:nvSpPr>
        <p:spPr>
          <a:xfrm>
            <a:off x="5933400" y="2862400"/>
            <a:ext cx="2636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sp>
        <p:nvSpPr>
          <p:cNvPr id="1556" name="Google Shape;1556;p49"/>
          <p:cNvSpPr txBox="1"/>
          <p:nvPr/>
        </p:nvSpPr>
        <p:spPr>
          <a:xfrm>
            <a:off x="3481050" y="4383175"/>
            <a:ext cx="23973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FDBD6BF6-D7BC-4D62-99C8-DF72CB7261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0"/>
    </mc:Choice>
    <mc:Fallback>
      <p:transition spd="slow" advTm="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50"/>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562" name="Google Shape;1562;p50"/>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563" name="Google Shape;1563;p50"/>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64" name="Google Shape;1564;p50"/>
          <p:cNvPicPr preferRelativeResize="0"/>
          <p:nvPr/>
        </p:nvPicPr>
        <p:blipFill rotWithShape="1">
          <a:blip r:embed="rId5">
            <a:alphaModFix/>
          </a:blip>
          <a:srcRect r="14958"/>
          <a:stretch/>
        </p:blipFill>
        <p:spPr>
          <a:xfrm>
            <a:off x="1662450" y="1151325"/>
            <a:ext cx="6686552" cy="3863600"/>
          </a:xfrm>
          <a:prstGeom prst="rect">
            <a:avLst/>
          </a:prstGeom>
          <a:noFill/>
          <a:ln>
            <a:noFill/>
          </a:ln>
        </p:spPr>
      </p:pic>
      <p:sp>
        <p:nvSpPr>
          <p:cNvPr id="1565" name="Google Shape;1565;p50"/>
          <p:cNvSpPr txBox="1"/>
          <p:nvPr/>
        </p:nvSpPr>
        <p:spPr>
          <a:xfrm>
            <a:off x="1533850" y="639425"/>
            <a:ext cx="73755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100" b="1">
                <a:solidFill>
                  <a:schemeClr val="lt1"/>
                </a:solidFill>
                <a:latin typeface="Poppins"/>
                <a:ea typeface="Poppins"/>
                <a:cs typeface="Poppins"/>
                <a:sym typeface="Poppins"/>
              </a:rPr>
              <a:t>Bar Graph representing Monthly Revenue for 2018</a:t>
            </a:r>
            <a:endParaRPr sz="2100" b="1">
              <a:solidFill>
                <a:schemeClr val="lt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600" b="1">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endParaRPr sz="1600" b="1">
              <a:solidFill>
                <a:schemeClr val="dk1"/>
              </a:solidFill>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864AC98B-E518-4863-ADBC-CE07DD80B2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53"/>
    </mc:Choice>
    <mc:Fallback>
      <p:transition spd="slow" advTm="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0"/>
          <p:cNvSpPr txBox="1">
            <a:spLocks noGrp="1"/>
          </p:cNvSpPr>
          <p:nvPr>
            <p:ph type="title"/>
          </p:nvPr>
        </p:nvSpPr>
        <p:spPr>
          <a:xfrm>
            <a:off x="1236750" y="138860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1</a:t>
            </a:r>
            <a:endParaRPr/>
          </a:p>
        </p:txBody>
      </p:sp>
      <p:sp>
        <p:nvSpPr>
          <p:cNvPr id="443" name="Google Shape;443;p30"/>
          <p:cNvSpPr txBox="1">
            <a:spLocks noGrp="1"/>
          </p:cNvSpPr>
          <p:nvPr>
            <p:ph type="subTitle" idx="1"/>
          </p:nvPr>
        </p:nvSpPr>
        <p:spPr>
          <a:xfrm>
            <a:off x="1645950" y="1388600"/>
            <a:ext cx="23796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sz="2000"/>
              <a:t>Introduction</a:t>
            </a:r>
          </a:p>
        </p:txBody>
      </p:sp>
      <p:sp>
        <p:nvSpPr>
          <p:cNvPr id="444" name="Google Shape;444;p30"/>
          <p:cNvSpPr txBox="1">
            <a:spLocks noGrp="1"/>
          </p:cNvSpPr>
          <p:nvPr>
            <p:ph type="subTitle" idx="2"/>
          </p:nvPr>
        </p:nvSpPr>
        <p:spPr>
          <a:xfrm>
            <a:off x="1236750" y="173600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88"/>
              <a:buNone/>
            </a:pPr>
            <a:endParaRPr/>
          </a:p>
        </p:txBody>
      </p:sp>
      <p:sp>
        <p:nvSpPr>
          <p:cNvPr id="445" name="Google Shape;445;p30"/>
          <p:cNvSpPr txBox="1">
            <a:spLocks noGrp="1"/>
          </p:cNvSpPr>
          <p:nvPr>
            <p:ph type="title" idx="4"/>
          </p:nvPr>
        </p:nvSpPr>
        <p:spPr>
          <a:xfrm>
            <a:off x="1236750" y="252925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2</a:t>
            </a:r>
            <a:endParaRPr/>
          </a:p>
        </p:txBody>
      </p:sp>
      <p:sp>
        <p:nvSpPr>
          <p:cNvPr id="446" name="Google Shape;446;p30"/>
          <p:cNvSpPr txBox="1">
            <a:spLocks noGrp="1"/>
          </p:cNvSpPr>
          <p:nvPr>
            <p:ph type="subTitle" idx="5"/>
          </p:nvPr>
        </p:nvSpPr>
        <p:spPr>
          <a:xfrm>
            <a:off x="1645950" y="2529250"/>
            <a:ext cx="2379600" cy="347400"/>
          </a:xfrm>
          <a:prstGeom prst="rect">
            <a:avLst/>
          </a:prstGeom>
        </p:spPr>
        <p:txBody>
          <a:bodyPr spcFirstLastPara="1" wrap="square" lIns="91425" tIns="91425" rIns="91425" bIns="91425" anchor="ctr" anchorCtr="0">
            <a:noAutofit/>
          </a:bodyPr>
          <a:lstStyle/>
          <a:p>
            <a:pPr marL="0" indent="0"/>
            <a:r>
              <a:rPr lang="en-GB"/>
              <a:t>Data Analysis</a:t>
            </a:r>
          </a:p>
        </p:txBody>
      </p:sp>
      <p:sp>
        <p:nvSpPr>
          <p:cNvPr id="447" name="Google Shape;447;p30"/>
          <p:cNvSpPr txBox="1">
            <a:spLocks noGrp="1"/>
          </p:cNvSpPr>
          <p:nvPr>
            <p:ph type="subTitle" idx="6"/>
          </p:nvPr>
        </p:nvSpPr>
        <p:spPr>
          <a:xfrm>
            <a:off x="1236750" y="287665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txBox="1">
            <a:spLocks noGrp="1"/>
          </p:cNvSpPr>
          <p:nvPr>
            <p:ph type="title" idx="7"/>
          </p:nvPr>
        </p:nvSpPr>
        <p:spPr>
          <a:xfrm>
            <a:off x="1236750" y="36699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3</a:t>
            </a:r>
            <a:endParaRPr/>
          </a:p>
        </p:txBody>
      </p:sp>
      <p:sp>
        <p:nvSpPr>
          <p:cNvPr id="449" name="Google Shape;449;p30"/>
          <p:cNvSpPr txBox="1">
            <a:spLocks noGrp="1"/>
          </p:cNvSpPr>
          <p:nvPr>
            <p:ph type="subTitle" idx="8"/>
          </p:nvPr>
        </p:nvSpPr>
        <p:spPr>
          <a:xfrm>
            <a:off x="1645950" y="3667543"/>
            <a:ext cx="2379600" cy="565500"/>
          </a:xfrm>
          <a:prstGeom prst="rect">
            <a:avLst/>
          </a:prstGeom>
        </p:spPr>
        <p:txBody>
          <a:bodyPr spcFirstLastPara="1" wrap="square" lIns="91425" tIns="91425" rIns="91425" bIns="91425" anchor="ctr" anchorCtr="0">
            <a:noAutofit/>
          </a:bodyPr>
          <a:lstStyle/>
          <a:p>
            <a:pPr marL="0" indent="0"/>
            <a:r>
              <a:rPr lang="en-GB"/>
              <a:t>Machine Learning</a:t>
            </a:r>
          </a:p>
        </p:txBody>
      </p:sp>
      <p:sp>
        <p:nvSpPr>
          <p:cNvPr id="450" name="Google Shape;450;p30"/>
          <p:cNvSpPr txBox="1">
            <a:spLocks noGrp="1"/>
          </p:cNvSpPr>
          <p:nvPr>
            <p:ph type="subTitle" idx="9"/>
          </p:nvPr>
        </p:nvSpPr>
        <p:spPr>
          <a:xfrm>
            <a:off x="1236750" y="401730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451" name="Google Shape;451;p30"/>
          <p:cNvSpPr txBox="1">
            <a:spLocks noGrp="1"/>
          </p:cNvSpPr>
          <p:nvPr>
            <p:ph type="title" idx="13"/>
          </p:nvPr>
        </p:nvSpPr>
        <p:spPr>
          <a:xfrm>
            <a:off x="5137725" y="13886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4</a:t>
            </a:r>
            <a:endParaRPr/>
          </a:p>
        </p:txBody>
      </p:sp>
      <p:sp>
        <p:nvSpPr>
          <p:cNvPr id="452" name="Google Shape;452;p30"/>
          <p:cNvSpPr txBox="1">
            <a:spLocks noGrp="1"/>
          </p:cNvSpPr>
          <p:nvPr>
            <p:ph type="subTitle" idx="14"/>
          </p:nvPr>
        </p:nvSpPr>
        <p:spPr>
          <a:xfrm>
            <a:off x="5546925" y="1225833"/>
            <a:ext cx="2379600" cy="669900"/>
          </a:xfrm>
          <a:prstGeom prst="rect">
            <a:avLst/>
          </a:prstGeom>
        </p:spPr>
        <p:txBody>
          <a:bodyPr spcFirstLastPara="1" wrap="square" lIns="91425" tIns="91425" rIns="91425" bIns="91425" anchor="ctr" anchorCtr="0">
            <a:noAutofit/>
          </a:bodyPr>
          <a:lstStyle/>
          <a:p>
            <a:pPr marL="0" indent="0">
              <a:buSzPts val="1100"/>
            </a:pPr>
            <a:r>
              <a:rPr lang="en-GB" sz="2000" dirty="0"/>
              <a:t>Project Outcome </a:t>
            </a:r>
          </a:p>
        </p:txBody>
      </p:sp>
      <p:sp>
        <p:nvSpPr>
          <p:cNvPr id="454" name="Google Shape;454;p30"/>
          <p:cNvSpPr txBox="1">
            <a:spLocks noGrp="1"/>
          </p:cNvSpPr>
          <p:nvPr>
            <p:ph type="title" idx="16"/>
          </p:nvPr>
        </p:nvSpPr>
        <p:spPr>
          <a:xfrm>
            <a:off x="5137725" y="252925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5</a:t>
            </a:r>
            <a:endParaRPr/>
          </a:p>
        </p:txBody>
      </p:sp>
      <p:sp>
        <p:nvSpPr>
          <p:cNvPr id="455" name="Google Shape;455;p30"/>
          <p:cNvSpPr txBox="1">
            <a:spLocks noGrp="1"/>
          </p:cNvSpPr>
          <p:nvPr>
            <p:ph type="subTitle" idx="17"/>
          </p:nvPr>
        </p:nvSpPr>
        <p:spPr>
          <a:xfrm>
            <a:off x="5546925" y="2263980"/>
            <a:ext cx="2379600" cy="88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Recommendation</a:t>
            </a:r>
            <a:endParaRPr/>
          </a:p>
        </p:txBody>
      </p:sp>
      <p:sp>
        <p:nvSpPr>
          <p:cNvPr id="457" name="Google Shape;457;p30"/>
          <p:cNvSpPr txBox="1">
            <a:spLocks noGrp="1"/>
          </p:cNvSpPr>
          <p:nvPr>
            <p:ph type="title" idx="19"/>
          </p:nvPr>
        </p:nvSpPr>
        <p:spPr>
          <a:xfrm>
            <a:off x="5137725" y="3669900"/>
            <a:ext cx="409200" cy="3474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GB"/>
              <a:t>6</a:t>
            </a:r>
            <a:endParaRPr/>
          </a:p>
        </p:txBody>
      </p:sp>
      <p:sp>
        <p:nvSpPr>
          <p:cNvPr id="458" name="Google Shape;458;p30"/>
          <p:cNvSpPr txBox="1">
            <a:spLocks noGrp="1"/>
          </p:cNvSpPr>
          <p:nvPr>
            <p:ph type="subTitle" idx="20"/>
          </p:nvPr>
        </p:nvSpPr>
        <p:spPr>
          <a:xfrm>
            <a:off x="5546925" y="3669900"/>
            <a:ext cx="23796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Conclusion</a:t>
            </a:r>
          </a:p>
        </p:txBody>
      </p:sp>
      <p:sp>
        <p:nvSpPr>
          <p:cNvPr id="459" name="Google Shape;459;p30"/>
          <p:cNvSpPr txBox="1">
            <a:spLocks noGrp="1"/>
          </p:cNvSpPr>
          <p:nvPr>
            <p:ph type="subTitle" idx="21"/>
          </p:nvPr>
        </p:nvSpPr>
        <p:spPr>
          <a:xfrm>
            <a:off x="5137725" y="4017300"/>
            <a:ext cx="2788800" cy="51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grpSp>
        <p:nvGrpSpPr>
          <p:cNvPr id="460" name="Google Shape;460;p30"/>
          <p:cNvGrpSpPr/>
          <p:nvPr/>
        </p:nvGrpSpPr>
        <p:grpSpPr>
          <a:xfrm>
            <a:off x="271587" y="1264171"/>
            <a:ext cx="219461" cy="220453"/>
            <a:chOff x="772462" y="98696"/>
            <a:chExt cx="219461" cy="220453"/>
          </a:xfrm>
        </p:grpSpPr>
        <p:sp>
          <p:nvSpPr>
            <p:cNvPr id="461" name="Google Shape;461;p30"/>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0"/>
          <p:cNvGrpSpPr/>
          <p:nvPr/>
        </p:nvGrpSpPr>
        <p:grpSpPr>
          <a:xfrm>
            <a:off x="1359168" y="539998"/>
            <a:ext cx="164369" cy="165099"/>
            <a:chOff x="280393" y="263798"/>
            <a:chExt cx="164369" cy="165099"/>
          </a:xfrm>
        </p:grpSpPr>
        <p:sp>
          <p:nvSpPr>
            <p:cNvPr id="466" name="Google Shape;466;p30"/>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0"/>
          <p:cNvGrpSpPr/>
          <p:nvPr/>
        </p:nvGrpSpPr>
        <p:grpSpPr>
          <a:xfrm>
            <a:off x="8092812" y="216771"/>
            <a:ext cx="219461" cy="220453"/>
            <a:chOff x="8092812" y="216771"/>
            <a:chExt cx="219461" cy="220453"/>
          </a:xfrm>
        </p:grpSpPr>
        <p:sp>
          <p:nvSpPr>
            <p:cNvPr id="471" name="Google Shape;471;p30"/>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30"/>
          <p:cNvGrpSpPr/>
          <p:nvPr/>
        </p:nvGrpSpPr>
        <p:grpSpPr>
          <a:xfrm>
            <a:off x="8503624" y="4528200"/>
            <a:ext cx="283987" cy="285252"/>
            <a:chOff x="8483799" y="954725"/>
            <a:chExt cx="283987" cy="285252"/>
          </a:xfrm>
        </p:grpSpPr>
        <p:sp>
          <p:nvSpPr>
            <p:cNvPr id="476" name="Google Shape;476;p30"/>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0"/>
          <p:cNvSpPr txBox="1">
            <a:spLocks noGrp="1"/>
          </p:cNvSpPr>
          <p:nvPr>
            <p:ph type="title" idx="3"/>
          </p:nvPr>
        </p:nvSpPr>
        <p:spPr>
          <a:xfrm>
            <a:off x="720000" y="540000"/>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a:solidFill>
                  <a:schemeClr val="dk2"/>
                </a:solidFill>
              </a:rPr>
              <a:t>Table of </a:t>
            </a:r>
            <a:r>
              <a:rPr lang="en-GB">
                <a:solidFill>
                  <a:schemeClr val="lt2"/>
                </a:solidFill>
              </a:rPr>
              <a:t>contents</a:t>
            </a:r>
            <a:endParaRPr>
              <a:solidFill>
                <a:schemeClr val="lt2"/>
              </a:solidFill>
            </a:endParaRPr>
          </a:p>
        </p:txBody>
      </p:sp>
      <p:pic>
        <p:nvPicPr>
          <p:cNvPr id="4" name="Audio 3">
            <a:hlinkClick r:id="" action="ppaction://media"/>
            <a:extLst>
              <a:ext uri="{FF2B5EF4-FFF2-40B4-BE49-F238E27FC236}">
                <a16:creationId xmlns:a16="http://schemas.microsoft.com/office/drawing/2014/main" id="{BD3BC02C-6996-4752-ACEC-A6B663F60B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1"/>
    </mc:Choice>
    <mc:Fallback>
      <p:transition spd="slow" advTm="2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51"/>
          <p:cNvSpPr txBox="1">
            <a:spLocks noGrp="1"/>
          </p:cNvSpPr>
          <p:nvPr>
            <p:ph type="title" idx="2"/>
          </p:nvPr>
        </p:nvSpPr>
        <p:spPr>
          <a:xfrm>
            <a:off x="2897863" y="2742825"/>
            <a:ext cx="2819700" cy="96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320"/>
              <a:t>Category with the Highest Revenue</a:t>
            </a:r>
            <a:endParaRPr sz="2320"/>
          </a:p>
        </p:txBody>
      </p:sp>
      <p:sp>
        <p:nvSpPr>
          <p:cNvPr id="1571" name="Google Shape;1571;p51"/>
          <p:cNvSpPr txBox="1">
            <a:spLocks noGrp="1"/>
          </p:cNvSpPr>
          <p:nvPr>
            <p:ph type="subTitle" idx="1"/>
          </p:nvPr>
        </p:nvSpPr>
        <p:spPr>
          <a:xfrm>
            <a:off x="827575" y="3600450"/>
            <a:ext cx="8473500" cy="16401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GB" sz="2800">
                <a:latin typeface="Arial"/>
                <a:ea typeface="Arial"/>
                <a:cs typeface="Arial"/>
                <a:sym typeface="Arial"/>
              </a:rPr>
              <a:t>               </a:t>
            </a:r>
            <a:r>
              <a:rPr lang="en-GB" sz="2800" b="1">
                <a:solidFill>
                  <a:schemeClr val="accent1"/>
                </a:solidFill>
                <a:latin typeface="Calibri"/>
                <a:ea typeface="Calibri"/>
                <a:cs typeface="Calibri"/>
                <a:sym typeface="Calibri"/>
              </a:rPr>
              <a:t>Beauty &amp; Health</a:t>
            </a:r>
            <a:r>
              <a:rPr lang="en-GB" sz="2800">
                <a:latin typeface="Calibri"/>
                <a:ea typeface="Calibri"/>
                <a:cs typeface="Calibri"/>
                <a:sym typeface="Calibri"/>
              </a:rPr>
              <a:t>  - 158063.72                                         </a:t>
            </a:r>
            <a:r>
              <a:rPr lang="en-GB" sz="900">
                <a:latin typeface="Arial"/>
                <a:ea typeface="Arial"/>
                <a:cs typeface="Arial"/>
                <a:sym typeface="Arial"/>
              </a:rPr>
              <a:t>                   </a:t>
            </a:r>
            <a:r>
              <a:rPr lang="en-GB" sz="900">
                <a:solidFill>
                  <a:schemeClr val="accent1"/>
                </a:solidFill>
                <a:latin typeface="Arial"/>
                <a:ea typeface="Arial"/>
                <a:cs typeface="Arial"/>
                <a:sym typeface="Arial"/>
              </a:rPr>
              <a:t>                                                                                                                                                                                      </a:t>
            </a:r>
            <a:endParaRPr/>
          </a:p>
        </p:txBody>
      </p:sp>
      <p:grpSp>
        <p:nvGrpSpPr>
          <p:cNvPr id="1572" name="Google Shape;1572;p51"/>
          <p:cNvGrpSpPr/>
          <p:nvPr/>
        </p:nvGrpSpPr>
        <p:grpSpPr>
          <a:xfrm rot="10800000">
            <a:off x="1094220" y="4768074"/>
            <a:ext cx="279251" cy="280502"/>
            <a:chOff x="2600586" y="-942975"/>
            <a:chExt cx="279251" cy="280502"/>
          </a:xfrm>
        </p:grpSpPr>
        <p:sp>
          <p:nvSpPr>
            <p:cNvPr id="1573" name="Google Shape;1573;p51"/>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51"/>
          <p:cNvGrpSpPr/>
          <p:nvPr/>
        </p:nvGrpSpPr>
        <p:grpSpPr>
          <a:xfrm rot="10800000">
            <a:off x="4043467" y="4662698"/>
            <a:ext cx="225449" cy="226452"/>
            <a:chOff x="2600577" y="-942975"/>
            <a:chExt cx="225449" cy="226452"/>
          </a:xfrm>
        </p:grpSpPr>
        <p:sp>
          <p:nvSpPr>
            <p:cNvPr id="1578" name="Google Shape;1578;p51"/>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1"/>
          <p:cNvGrpSpPr/>
          <p:nvPr/>
        </p:nvGrpSpPr>
        <p:grpSpPr>
          <a:xfrm>
            <a:off x="772452" y="98699"/>
            <a:ext cx="179826" cy="180626"/>
            <a:chOff x="772452" y="98699"/>
            <a:chExt cx="179826" cy="180626"/>
          </a:xfrm>
        </p:grpSpPr>
        <p:sp>
          <p:nvSpPr>
            <p:cNvPr id="1583" name="Google Shape;1583;p51"/>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51"/>
          <p:cNvGrpSpPr/>
          <p:nvPr/>
        </p:nvGrpSpPr>
        <p:grpSpPr>
          <a:xfrm>
            <a:off x="303712" y="1112696"/>
            <a:ext cx="219461" cy="220453"/>
            <a:chOff x="772462" y="98696"/>
            <a:chExt cx="219461" cy="220453"/>
          </a:xfrm>
        </p:grpSpPr>
        <p:sp>
          <p:nvSpPr>
            <p:cNvPr id="1588" name="Google Shape;1588;p51"/>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51"/>
          <p:cNvGrpSpPr/>
          <p:nvPr/>
        </p:nvGrpSpPr>
        <p:grpSpPr>
          <a:xfrm>
            <a:off x="3416774" y="1286805"/>
            <a:ext cx="1781889" cy="1575606"/>
            <a:chOff x="1474413" y="1558738"/>
            <a:chExt cx="868875" cy="963850"/>
          </a:xfrm>
        </p:grpSpPr>
        <p:sp>
          <p:nvSpPr>
            <p:cNvPr id="1593" name="Google Shape;1593;p51"/>
            <p:cNvSpPr/>
            <p:nvPr/>
          </p:nvSpPr>
          <p:spPr>
            <a:xfrm>
              <a:off x="1474413" y="1558738"/>
              <a:ext cx="868875" cy="963850"/>
            </a:xfrm>
            <a:custGeom>
              <a:avLst/>
              <a:gdLst/>
              <a:ahLst/>
              <a:cxnLst/>
              <a:rect l="l" t="t" r="r" b="b"/>
              <a:pathLst>
                <a:path w="34755" h="38554" extrusionOk="0">
                  <a:moveTo>
                    <a:pt x="23316" y="1"/>
                  </a:moveTo>
                  <a:lnTo>
                    <a:pt x="22617" y="23"/>
                  </a:lnTo>
                  <a:lnTo>
                    <a:pt x="21089" y="350"/>
                  </a:lnTo>
                  <a:lnTo>
                    <a:pt x="18491" y="1223"/>
                  </a:lnTo>
                  <a:lnTo>
                    <a:pt x="15478" y="2337"/>
                  </a:lnTo>
                  <a:lnTo>
                    <a:pt x="13230" y="3035"/>
                  </a:lnTo>
                  <a:lnTo>
                    <a:pt x="10807" y="3603"/>
                  </a:lnTo>
                  <a:lnTo>
                    <a:pt x="8143" y="3930"/>
                  </a:lnTo>
                  <a:lnTo>
                    <a:pt x="6724" y="3952"/>
                  </a:lnTo>
                  <a:lnTo>
                    <a:pt x="6091" y="3974"/>
                  </a:lnTo>
                  <a:lnTo>
                    <a:pt x="4956" y="4170"/>
                  </a:lnTo>
                  <a:lnTo>
                    <a:pt x="3930" y="4541"/>
                  </a:lnTo>
                  <a:lnTo>
                    <a:pt x="3035" y="5087"/>
                  </a:lnTo>
                  <a:lnTo>
                    <a:pt x="2271" y="5808"/>
                  </a:lnTo>
                  <a:lnTo>
                    <a:pt x="1594" y="6659"/>
                  </a:lnTo>
                  <a:lnTo>
                    <a:pt x="1070" y="7641"/>
                  </a:lnTo>
                  <a:lnTo>
                    <a:pt x="634" y="8755"/>
                  </a:lnTo>
                  <a:lnTo>
                    <a:pt x="306" y="9977"/>
                  </a:lnTo>
                  <a:lnTo>
                    <a:pt x="110" y="11287"/>
                  </a:lnTo>
                  <a:lnTo>
                    <a:pt x="1" y="12684"/>
                  </a:lnTo>
                  <a:lnTo>
                    <a:pt x="23" y="14147"/>
                  </a:lnTo>
                  <a:lnTo>
                    <a:pt x="197" y="16439"/>
                  </a:lnTo>
                  <a:lnTo>
                    <a:pt x="830" y="19626"/>
                  </a:lnTo>
                  <a:lnTo>
                    <a:pt x="1834" y="22879"/>
                  </a:lnTo>
                  <a:lnTo>
                    <a:pt x="3232" y="26066"/>
                  </a:lnTo>
                  <a:lnTo>
                    <a:pt x="4520" y="28358"/>
                  </a:lnTo>
                  <a:lnTo>
                    <a:pt x="5480" y="29821"/>
                  </a:lnTo>
                  <a:lnTo>
                    <a:pt x="6528" y="31218"/>
                  </a:lnTo>
                  <a:lnTo>
                    <a:pt x="7641" y="32528"/>
                  </a:lnTo>
                  <a:lnTo>
                    <a:pt x="8842" y="33750"/>
                  </a:lnTo>
                  <a:lnTo>
                    <a:pt x="10130" y="34864"/>
                  </a:lnTo>
                  <a:lnTo>
                    <a:pt x="11505" y="35846"/>
                  </a:lnTo>
                  <a:lnTo>
                    <a:pt x="12924" y="36698"/>
                  </a:lnTo>
                  <a:lnTo>
                    <a:pt x="14431" y="37418"/>
                  </a:lnTo>
                  <a:lnTo>
                    <a:pt x="16024" y="37964"/>
                  </a:lnTo>
                  <a:lnTo>
                    <a:pt x="17661" y="38335"/>
                  </a:lnTo>
                  <a:lnTo>
                    <a:pt x="19386" y="38531"/>
                  </a:lnTo>
                  <a:lnTo>
                    <a:pt x="20259" y="38553"/>
                  </a:lnTo>
                  <a:lnTo>
                    <a:pt x="21067" y="38531"/>
                  </a:lnTo>
                  <a:lnTo>
                    <a:pt x="23097" y="38226"/>
                  </a:lnTo>
                  <a:lnTo>
                    <a:pt x="24822" y="37702"/>
                  </a:lnTo>
                  <a:lnTo>
                    <a:pt x="26022" y="37200"/>
                  </a:lnTo>
                  <a:lnTo>
                    <a:pt x="27245" y="36523"/>
                  </a:lnTo>
                  <a:lnTo>
                    <a:pt x="28446" y="35693"/>
                  </a:lnTo>
                  <a:lnTo>
                    <a:pt x="29603" y="34667"/>
                  </a:lnTo>
                  <a:lnTo>
                    <a:pt x="30716" y="33423"/>
                  </a:lnTo>
                  <a:lnTo>
                    <a:pt x="31742" y="31960"/>
                  </a:lnTo>
                  <a:lnTo>
                    <a:pt x="32659" y="30258"/>
                  </a:lnTo>
                  <a:lnTo>
                    <a:pt x="33445" y="28293"/>
                  </a:lnTo>
                  <a:lnTo>
                    <a:pt x="34056" y="26044"/>
                  </a:lnTo>
                  <a:lnTo>
                    <a:pt x="34493" y="23512"/>
                  </a:lnTo>
                  <a:lnTo>
                    <a:pt x="34733" y="20652"/>
                  </a:lnTo>
                  <a:lnTo>
                    <a:pt x="34755" y="19102"/>
                  </a:lnTo>
                  <a:lnTo>
                    <a:pt x="34733" y="17531"/>
                  </a:lnTo>
                  <a:lnTo>
                    <a:pt x="34558" y="14693"/>
                  </a:lnTo>
                  <a:lnTo>
                    <a:pt x="34231" y="12160"/>
                  </a:lnTo>
                  <a:lnTo>
                    <a:pt x="33772" y="9934"/>
                  </a:lnTo>
                  <a:lnTo>
                    <a:pt x="33183" y="8012"/>
                  </a:lnTo>
                  <a:lnTo>
                    <a:pt x="32484" y="6332"/>
                  </a:lnTo>
                  <a:lnTo>
                    <a:pt x="31698" y="4891"/>
                  </a:lnTo>
                  <a:lnTo>
                    <a:pt x="30869" y="3690"/>
                  </a:lnTo>
                  <a:lnTo>
                    <a:pt x="29952" y="2708"/>
                  </a:lnTo>
                  <a:lnTo>
                    <a:pt x="29035" y="1900"/>
                  </a:lnTo>
                  <a:lnTo>
                    <a:pt x="28075" y="1267"/>
                  </a:lnTo>
                  <a:lnTo>
                    <a:pt x="27136" y="787"/>
                  </a:lnTo>
                  <a:lnTo>
                    <a:pt x="25739" y="284"/>
                  </a:lnTo>
                  <a:lnTo>
                    <a:pt x="24036" y="23"/>
                  </a:lnTo>
                  <a:lnTo>
                    <a:pt x="233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1597763" y="1757388"/>
              <a:ext cx="622725" cy="96625"/>
            </a:xfrm>
            <a:custGeom>
              <a:avLst/>
              <a:gdLst/>
              <a:ahLst/>
              <a:cxnLst/>
              <a:rect l="l" t="t" r="r" b="b"/>
              <a:pathLst>
                <a:path w="24909" h="3865" extrusionOk="0">
                  <a:moveTo>
                    <a:pt x="2205" y="1"/>
                  </a:moveTo>
                  <a:lnTo>
                    <a:pt x="1747" y="23"/>
                  </a:lnTo>
                  <a:lnTo>
                    <a:pt x="961" y="350"/>
                  </a:lnTo>
                  <a:lnTo>
                    <a:pt x="371" y="961"/>
                  </a:lnTo>
                  <a:lnTo>
                    <a:pt x="22" y="1747"/>
                  </a:lnTo>
                  <a:lnTo>
                    <a:pt x="0" y="2206"/>
                  </a:lnTo>
                  <a:lnTo>
                    <a:pt x="0" y="3865"/>
                  </a:lnTo>
                  <a:lnTo>
                    <a:pt x="24909" y="3865"/>
                  </a:lnTo>
                  <a:lnTo>
                    <a:pt x="24909" y="2206"/>
                  </a:lnTo>
                  <a:lnTo>
                    <a:pt x="24865" y="1747"/>
                  </a:lnTo>
                  <a:lnTo>
                    <a:pt x="24538" y="961"/>
                  </a:lnTo>
                  <a:lnTo>
                    <a:pt x="23926" y="350"/>
                  </a:lnTo>
                  <a:lnTo>
                    <a:pt x="23119" y="23"/>
                  </a:lnTo>
                  <a:lnTo>
                    <a:pt x="226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1598313" y="1853988"/>
              <a:ext cx="622175" cy="469925"/>
            </a:xfrm>
            <a:custGeom>
              <a:avLst/>
              <a:gdLst/>
              <a:ahLst/>
              <a:cxnLst/>
              <a:rect l="l" t="t" r="r" b="b"/>
              <a:pathLst>
                <a:path w="24887" h="18797" extrusionOk="0">
                  <a:moveTo>
                    <a:pt x="0" y="1"/>
                  </a:moveTo>
                  <a:lnTo>
                    <a:pt x="0" y="16592"/>
                  </a:lnTo>
                  <a:lnTo>
                    <a:pt x="22" y="17029"/>
                  </a:lnTo>
                  <a:lnTo>
                    <a:pt x="349" y="17836"/>
                  </a:lnTo>
                  <a:lnTo>
                    <a:pt x="961" y="18426"/>
                  </a:lnTo>
                  <a:lnTo>
                    <a:pt x="1747" y="18775"/>
                  </a:lnTo>
                  <a:lnTo>
                    <a:pt x="2205" y="18797"/>
                  </a:lnTo>
                  <a:lnTo>
                    <a:pt x="22682" y="18797"/>
                  </a:lnTo>
                  <a:lnTo>
                    <a:pt x="23119" y="18775"/>
                  </a:lnTo>
                  <a:lnTo>
                    <a:pt x="23904" y="18448"/>
                  </a:lnTo>
                  <a:lnTo>
                    <a:pt x="24516" y="17836"/>
                  </a:lnTo>
                  <a:lnTo>
                    <a:pt x="24843" y="17050"/>
                  </a:lnTo>
                  <a:lnTo>
                    <a:pt x="24887" y="16592"/>
                  </a:lnTo>
                  <a:lnTo>
                    <a:pt x="24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1660513" y="1930413"/>
              <a:ext cx="89000" cy="40950"/>
            </a:xfrm>
            <a:custGeom>
              <a:avLst/>
              <a:gdLst/>
              <a:ahLst/>
              <a:cxnLst/>
              <a:rect l="l" t="t" r="r" b="b"/>
              <a:pathLst>
                <a:path w="3560" h="1638" extrusionOk="0">
                  <a:moveTo>
                    <a:pt x="809" y="0"/>
                  </a:moveTo>
                  <a:lnTo>
                    <a:pt x="656" y="22"/>
                  </a:lnTo>
                  <a:lnTo>
                    <a:pt x="350" y="131"/>
                  </a:lnTo>
                  <a:lnTo>
                    <a:pt x="132" y="371"/>
                  </a:lnTo>
                  <a:lnTo>
                    <a:pt x="1" y="655"/>
                  </a:lnTo>
                  <a:lnTo>
                    <a:pt x="1" y="830"/>
                  </a:lnTo>
                  <a:lnTo>
                    <a:pt x="1" y="983"/>
                  </a:lnTo>
                  <a:lnTo>
                    <a:pt x="132" y="1266"/>
                  </a:lnTo>
                  <a:lnTo>
                    <a:pt x="350" y="1506"/>
                  </a:lnTo>
                  <a:lnTo>
                    <a:pt x="634" y="1616"/>
                  </a:lnTo>
                  <a:lnTo>
                    <a:pt x="809" y="1637"/>
                  </a:lnTo>
                  <a:lnTo>
                    <a:pt x="2751" y="1637"/>
                  </a:lnTo>
                  <a:lnTo>
                    <a:pt x="2926" y="1616"/>
                  </a:lnTo>
                  <a:lnTo>
                    <a:pt x="3210" y="1506"/>
                  </a:lnTo>
                  <a:lnTo>
                    <a:pt x="3428" y="1266"/>
                  </a:lnTo>
                  <a:lnTo>
                    <a:pt x="3559" y="983"/>
                  </a:lnTo>
                  <a:lnTo>
                    <a:pt x="3559" y="830"/>
                  </a:lnTo>
                  <a:lnTo>
                    <a:pt x="3559" y="655"/>
                  </a:lnTo>
                  <a:lnTo>
                    <a:pt x="3428" y="371"/>
                  </a:lnTo>
                  <a:lnTo>
                    <a:pt x="3210" y="131"/>
                  </a:lnTo>
                  <a:lnTo>
                    <a:pt x="2926" y="22"/>
                  </a:lnTo>
                  <a:lnTo>
                    <a:pt x="2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1660513" y="2221288"/>
              <a:ext cx="89000" cy="40975"/>
            </a:xfrm>
            <a:custGeom>
              <a:avLst/>
              <a:gdLst/>
              <a:ahLst/>
              <a:cxnLst/>
              <a:rect l="l" t="t" r="r" b="b"/>
              <a:pathLst>
                <a:path w="3560" h="1639" extrusionOk="0">
                  <a:moveTo>
                    <a:pt x="656" y="1"/>
                  </a:moveTo>
                  <a:lnTo>
                    <a:pt x="350" y="132"/>
                  </a:lnTo>
                  <a:lnTo>
                    <a:pt x="132" y="350"/>
                  </a:lnTo>
                  <a:lnTo>
                    <a:pt x="1" y="656"/>
                  </a:lnTo>
                  <a:lnTo>
                    <a:pt x="1" y="809"/>
                  </a:lnTo>
                  <a:lnTo>
                    <a:pt x="1" y="961"/>
                  </a:lnTo>
                  <a:lnTo>
                    <a:pt x="132" y="1267"/>
                  </a:lnTo>
                  <a:lnTo>
                    <a:pt x="350" y="1485"/>
                  </a:lnTo>
                  <a:lnTo>
                    <a:pt x="634" y="1616"/>
                  </a:lnTo>
                  <a:lnTo>
                    <a:pt x="809" y="1638"/>
                  </a:lnTo>
                  <a:lnTo>
                    <a:pt x="2751" y="1638"/>
                  </a:lnTo>
                  <a:lnTo>
                    <a:pt x="2926" y="1616"/>
                  </a:lnTo>
                  <a:lnTo>
                    <a:pt x="3210" y="1485"/>
                  </a:lnTo>
                  <a:lnTo>
                    <a:pt x="3428" y="1267"/>
                  </a:lnTo>
                  <a:lnTo>
                    <a:pt x="3559" y="961"/>
                  </a:lnTo>
                  <a:lnTo>
                    <a:pt x="3559" y="809"/>
                  </a:lnTo>
                  <a:lnTo>
                    <a:pt x="3559" y="656"/>
                  </a:lnTo>
                  <a:lnTo>
                    <a:pt x="3428" y="350"/>
                  </a:lnTo>
                  <a:lnTo>
                    <a:pt x="3210" y="132"/>
                  </a:lnTo>
                  <a:lnTo>
                    <a:pt x="2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1687813" y="2000263"/>
              <a:ext cx="220500" cy="40950"/>
            </a:xfrm>
            <a:custGeom>
              <a:avLst/>
              <a:gdLst/>
              <a:ahLst/>
              <a:cxnLst/>
              <a:rect l="l" t="t" r="r" b="b"/>
              <a:pathLst>
                <a:path w="8820" h="1638" extrusionOk="0">
                  <a:moveTo>
                    <a:pt x="655" y="0"/>
                  </a:moveTo>
                  <a:lnTo>
                    <a:pt x="350" y="131"/>
                  </a:lnTo>
                  <a:lnTo>
                    <a:pt x="131" y="350"/>
                  </a:lnTo>
                  <a:lnTo>
                    <a:pt x="0" y="655"/>
                  </a:lnTo>
                  <a:lnTo>
                    <a:pt x="0" y="808"/>
                  </a:lnTo>
                  <a:lnTo>
                    <a:pt x="0" y="961"/>
                  </a:lnTo>
                  <a:lnTo>
                    <a:pt x="131" y="1267"/>
                  </a:lnTo>
                  <a:lnTo>
                    <a:pt x="350" y="1485"/>
                  </a:lnTo>
                  <a:lnTo>
                    <a:pt x="633" y="1616"/>
                  </a:lnTo>
                  <a:lnTo>
                    <a:pt x="808" y="1638"/>
                  </a:lnTo>
                  <a:lnTo>
                    <a:pt x="8012" y="1638"/>
                  </a:lnTo>
                  <a:lnTo>
                    <a:pt x="8187" y="1616"/>
                  </a:lnTo>
                  <a:lnTo>
                    <a:pt x="8471" y="1485"/>
                  </a:lnTo>
                  <a:lnTo>
                    <a:pt x="8689" y="1267"/>
                  </a:lnTo>
                  <a:lnTo>
                    <a:pt x="8820" y="961"/>
                  </a:lnTo>
                  <a:lnTo>
                    <a:pt x="8820" y="808"/>
                  </a:lnTo>
                  <a:lnTo>
                    <a:pt x="8820" y="655"/>
                  </a:lnTo>
                  <a:lnTo>
                    <a:pt x="8689" y="350"/>
                  </a:lnTo>
                  <a:lnTo>
                    <a:pt x="8471" y="131"/>
                  </a:lnTo>
                  <a:lnTo>
                    <a:pt x="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715638" y="2069038"/>
              <a:ext cx="442100" cy="40950"/>
            </a:xfrm>
            <a:custGeom>
              <a:avLst/>
              <a:gdLst/>
              <a:ahLst/>
              <a:cxnLst/>
              <a:rect l="l" t="t" r="r" b="b"/>
              <a:pathLst>
                <a:path w="17684" h="1638" extrusionOk="0">
                  <a:moveTo>
                    <a:pt x="656" y="0"/>
                  </a:moveTo>
                  <a:lnTo>
                    <a:pt x="350" y="131"/>
                  </a:lnTo>
                  <a:lnTo>
                    <a:pt x="132" y="349"/>
                  </a:lnTo>
                  <a:lnTo>
                    <a:pt x="1" y="633"/>
                  </a:lnTo>
                  <a:lnTo>
                    <a:pt x="1" y="808"/>
                  </a:lnTo>
                  <a:lnTo>
                    <a:pt x="1" y="982"/>
                  </a:lnTo>
                  <a:lnTo>
                    <a:pt x="132" y="1266"/>
                  </a:lnTo>
                  <a:lnTo>
                    <a:pt x="350" y="1485"/>
                  </a:lnTo>
                  <a:lnTo>
                    <a:pt x="634" y="1616"/>
                  </a:lnTo>
                  <a:lnTo>
                    <a:pt x="808" y="1637"/>
                  </a:lnTo>
                  <a:lnTo>
                    <a:pt x="16854" y="1637"/>
                  </a:lnTo>
                  <a:lnTo>
                    <a:pt x="17028" y="1616"/>
                  </a:lnTo>
                  <a:lnTo>
                    <a:pt x="17334" y="1485"/>
                  </a:lnTo>
                  <a:lnTo>
                    <a:pt x="17552" y="1266"/>
                  </a:lnTo>
                  <a:lnTo>
                    <a:pt x="17683" y="982"/>
                  </a:lnTo>
                  <a:lnTo>
                    <a:pt x="17683" y="808"/>
                  </a:lnTo>
                  <a:lnTo>
                    <a:pt x="17661" y="655"/>
                  </a:lnTo>
                  <a:lnTo>
                    <a:pt x="17552" y="349"/>
                  </a:lnTo>
                  <a:lnTo>
                    <a:pt x="17334" y="131"/>
                  </a:lnTo>
                  <a:lnTo>
                    <a:pt x="17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1687813" y="2151988"/>
              <a:ext cx="220500" cy="40950"/>
            </a:xfrm>
            <a:custGeom>
              <a:avLst/>
              <a:gdLst/>
              <a:ahLst/>
              <a:cxnLst/>
              <a:rect l="l" t="t" r="r" b="b"/>
              <a:pathLst>
                <a:path w="8820" h="1638" extrusionOk="0">
                  <a:moveTo>
                    <a:pt x="808" y="0"/>
                  </a:moveTo>
                  <a:lnTo>
                    <a:pt x="655" y="22"/>
                  </a:lnTo>
                  <a:lnTo>
                    <a:pt x="350" y="153"/>
                  </a:lnTo>
                  <a:lnTo>
                    <a:pt x="131" y="371"/>
                  </a:lnTo>
                  <a:lnTo>
                    <a:pt x="0" y="655"/>
                  </a:lnTo>
                  <a:lnTo>
                    <a:pt x="0" y="830"/>
                  </a:lnTo>
                  <a:lnTo>
                    <a:pt x="0" y="983"/>
                  </a:lnTo>
                  <a:lnTo>
                    <a:pt x="131" y="1288"/>
                  </a:lnTo>
                  <a:lnTo>
                    <a:pt x="350" y="1507"/>
                  </a:lnTo>
                  <a:lnTo>
                    <a:pt x="633" y="1638"/>
                  </a:lnTo>
                  <a:lnTo>
                    <a:pt x="8187" y="1638"/>
                  </a:lnTo>
                  <a:lnTo>
                    <a:pt x="8471" y="1507"/>
                  </a:lnTo>
                  <a:lnTo>
                    <a:pt x="8689" y="1288"/>
                  </a:lnTo>
                  <a:lnTo>
                    <a:pt x="8820" y="983"/>
                  </a:lnTo>
                  <a:lnTo>
                    <a:pt x="8820" y="830"/>
                  </a:lnTo>
                  <a:lnTo>
                    <a:pt x="8820" y="655"/>
                  </a:lnTo>
                  <a:lnTo>
                    <a:pt x="8689" y="371"/>
                  </a:lnTo>
                  <a:lnTo>
                    <a:pt x="8471" y="153"/>
                  </a:lnTo>
                  <a:lnTo>
                    <a:pt x="8187" y="22"/>
                  </a:lnTo>
                  <a:lnTo>
                    <a:pt x="8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1577013" y="1736113"/>
              <a:ext cx="664775" cy="609100"/>
            </a:xfrm>
            <a:custGeom>
              <a:avLst/>
              <a:gdLst/>
              <a:ahLst/>
              <a:cxnLst/>
              <a:rect l="l" t="t" r="r" b="b"/>
              <a:pathLst>
                <a:path w="26591" h="24364" extrusionOk="0">
                  <a:moveTo>
                    <a:pt x="23490" y="1660"/>
                  </a:moveTo>
                  <a:lnTo>
                    <a:pt x="23774" y="1682"/>
                  </a:lnTo>
                  <a:lnTo>
                    <a:pt x="24276" y="1900"/>
                  </a:lnTo>
                  <a:lnTo>
                    <a:pt x="24647" y="2271"/>
                  </a:lnTo>
                  <a:lnTo>
                    <a:pt x="24866" y="2773"/>
                  </a:lnTo>
                  <a:lnTo>
                    <a:pt x="24887" y="3057"/>
                  </a:lnTo>
                  <a:lnTo>
                    <a:pt x="24887" y="3865"/>
                  </a:lnTo>
                  <a:lnTo>
                    <a:pt x="1638" y="3865"/>
                  </a:lnTo>
                  <a:lnTo>
                    <a:pt x="1638" y="3057"/>
                  </a:lnTo>
                  <a:lnTo>
                    <a:pt x="1660" y="2773"/>
                  </a:lnTo>
                  <a:lnTo>
                    <a:pt x="1900" y="2271"/>
                  </a:lnTo>
                  <a:lnTo>
                    <a:pt x="2271" y="1900"/>
                  </a:lnTo>
                  <a:lnTo>
                    <a:pt x="2751" y="1682"/>
                  </a:lnTo>
                  <a:lnTo>
                    <a:pt x="3035" y="1660"/>
                  </a:lnTo>
                  <a:close/>
                  <a:moveTo>
                    <a:pt x="24909" y="5545"/>
                  </a:moveTo>
                  <a:lnTo>
                    <a:pt x="24909" y="21307"/>
                  </a:lnTo>
                  <a:lnTo>
                    <a:pt x="24887" y="21591"/>
                  </a:lnTo>
                  <a:lnTo>
                    <a:pt x="24691" y="22093"/>
                  </a:lnTo>
                  <a:lnTo>
                    <a:pt x="24298" y="22464"/>
                  </a:lnTo>
                  <a:lnTo>
                    <a:pt x="23796" y="22682"/>
                  </a:lnTo>
                  <a:lnTo>
                    <a:pt x="23534" y="22704"/>
                  </a:lnTo>
                  <a:lnTo>
                    <a:pt x="3057" y="22704"/>
                  </a:lnTo>
                  <a:lnTo>
                    <a:pt x="2773" y="22682"/>
                  </a:lnTo>
                  <a:lnTo>
                    <a:pt x="2271" y="22464"/>
                  </a:lnTo>
                  <a:lnTo>
                    <a:pt x="1900" y="22093"/>
                  </a:lnTo>
                  <a:lnTo>
                    <a:pt x="1682" y="21591"/>
                  </a:lnTo>
                  <a:lnTo>
                    <a:pt x="1660" y="21307"/>
                  </a:lnTo>
                  <a:lnTo>
                    <a:pt x="1660" y="5545"/>
                  </a:lnTo>
                  <a:close/>
                  <a:moveTo>
                    <a:pt x="2751" y="1"/>
                  </a:moveTo>
                  <a:lnTo>
                    <a:pt x="2140" y="132"/>
                  </a:lnTo>
                  <a:lnTo>
                    <a:pt x="1594" y="350"/>
                  </a:lnTo>
                  <a:lnTo>
                    <a:pt x="1114" y="677"/>
                  </a:lnTo>
                  <a:lnTo>
                    <a:pt x="699" y="1092"/>
                  </a:lnTo>
                  <a:lnTo>
                    <a:pt x="372" y="1594"/>
                  </a:lnTo>
                  <a:lnTo>
                    <a:pt x="132" y="2140"/>
                  </a:lnTo>
                  <a:lnTo>
                    <a:pt x="1" y="2729"/>
                  </a:lnTo>
                  <a:lnTo>
                    <a:pt x="1" y="3057"/>
                  </a:lnTo>
                  <a:lnTo>
                    <a:pt x="1" y="21307"/>
                  </a:lnTo>
                  <a:lnTo>
                    <a:pt x="1" y="21613"/>
                  </a:lnTo>
                  <a:lnTo>
                    <a:pt x="132" y="22224"/>
                  </a:lnTo>
                  <a:lnTo>
                    <a:pt x="372" y="22770"/>
                  </a:lnTo>
                  <a:lnTo>
                    <a:pt x="699" y="23250"/>
                  </a:lnTo>
                  <a:lnTo>
                    <a:pt x="1114" y="23665"/>
                  </a:lnTo>
                  <a:lnTo>
                    <a:pt x="1594" y="23992"/>
                  </a:lnTo>
                  <a:lnTo>
                    <a:pt x="2140" y="24232"/>
                  </a:lnTo>
                  <a:lnTo>
                    <a:pt x="2751" y="24363"/>
                  </a:lnTo>
                  <a:lnTo>
                    <a:pt x="23840" y="24363"/>
                  </a:lnTo>
                  <a:lnTo>
                    <a:pt x="24429" y="24232"/>
                  </a:lnTo>
                  <a:lnTo>
                    <a:pt x="24975" y="23992"/>
                  </a:lnTo>
                  <a:lnTo>
                    <a:pt x="25477" y="23665"/>
                  </a:lnTo>
                  <a:lnTo>
                    <a:pt x="25892" y="23250"/>
                  </a:lnTo>
                  <a:lnTo>
                    <a:pt x="26219" y="22770"/>
                  </a:lnTo>
                  <a:lnTo>
                    <a:pt x="26437" y="22224"/>
                  </a:lnTo>
                  <a:lnTo>
                    <a:pt x="26568" y="21613"/>
                  </a:lnTo>
                  <a:lnTo>
                    <a:pt x="26590" y="21307"/>
                  </a:lnTo>
                  <a:lnTo>
                    <a:pt x="26590" y="3057"/>
                  </a:lnTo>
                  <a:lnTo>
                    <a:pt x="26568" y="2729"/>
                  </a:lnTo>
                  <a:lnTo>
                    <a:pt x="26437" y="2140"/>
                  </a:lnTo>
                  <a:lnTo>
                    <a:pt x="26197" y="1594"/>
                  </a:lnTo>
                  <a:lnTo>
                    <a:pt x="25870" y="1092"/>
                  </a:lnTo>
                  <a:lnTo>
                    <a:pt x="25455" y="677"/>
                  </a:lnTo>
                  <a:lnTo>
                    <a:pt x="24975" y="350"/>
                  </a:lnTo>
                  <a:lnTo>
                    <a:pt x="24429" y="132"/>
                  </a:lnTo>
                  <a:lnTo>
                    <a:pt x="23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51"/>
          <p:cNvSpPr txBox="1">
            <a:spLocks noGrp="1"/>
          </p:cNvSpPr>
          <p:nvPr>
            <p:ph type="title"/>
          </p:nvPr>
        </p:nvSpPr>
        <p:spPr>
          <a:xfrm>
            <a:off x="183700" y="702425"/>
            <a:ext cx="8541300" cy="791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t>Exploratory Data Analysis (Product Category wise) for 2018</a:t>
            </a:r>
            <a:endParaRPr dirty="0">
              <a:solidFill>
                <a:schemeClr val="lt2"/>
              </a:solidFill>
            </a:endParaRPr>
          </a:p>
        </p:txBody>
      </p:sp>
      <p:sp>
        <p:nvSpPr>
          <p:cNvPr id="1603" name="Google Shape;1603;p51"/>
          <p:cNvSpPr txBox="1"/>
          <p:nvPr/>
        </p:nvSpPr>
        <p:spPr>
          <a:xfrm>
            <a:off x="4268925" y="2686075"/>
            <a:ext cx="53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604" name="Google Shape;1604;p51"/>
          <p:cNvSpPr txBox="1"/>
          <p:nvPr/>
        </p:nvSpPr>
        <p:spPr>
          <a:xfrm>
            <a:off x="5933400" y="2862400"/>
            <a:ext cx="2636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800" b="1">
              <a:solidFill>
                <a:schemeClr val="lt2"/>
              </a:solidFill>
              <a:latin typeface="Signika"/>
              <a:ea typeface="Signika"/>
              <a:cs typeface="Signika"/>
              <a:sym typeface="Signika"/>
            </a:endParaRPr>
          </a:p>
        </p:txBody>
      </p:sp>
      <p:sp>
        <p:nvSpPr>
          <p:cNvPr id="1605" name="Google Shape;1605;p51"/>
          <p:cNvSpPr txBox="1"/>
          <p:nvPr/>
        </p:nvSpPr>
        <p:spPr>
          <a:xfrm>
            <a:off x="3481050" y="4383175"/>
            <a:ext cx="2397300" cy="400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CCBE506F-2D41-4989-9CD7-A55073FFB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229"/>
    </mc:Choice>
    <mc:Fallback>
      <p:transition spd="slow" advTm="19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grpSp>
        <p:nvGrpSpPr>
          <p:cNvPr id="1610" name="Google Shape;1610;p52"/>
          <p:cNvGrpSpPr/>
          <p:nvPr/>
        </p:nvGrpSpPr>
        <p:grpSpPr>
          <a:xfrm>
            <a:off x="1016675" y="101775"/>
            <a:ext cx="183075" cy="183902"/>
            <a:chOff x="7677975" y="147700"/>
            <a:chExt cx="183075" cy="183902"/>
          </a:xfrm>
        </p:grpSpPr>
        <p:sp>
          <p:nvSpPr>
            <p:cNvPr id="1611" name="Google Shape;1611;p52"/>
            <p:cNvSpPr/>
            <p:nvPr/>
          </p:nvSpPr>
          <p:spPr>
            <a:xfrm>
              <a:off x="7764982" y="147700"/>
              <a:ext cx="9889" cy="59972"/>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2"/>
            <p:cNvSpPr/>
            <p:nvPr/>
          </p:nvSpPr>
          <p:spPr>
            <a:xfrm>
              <a:off x="7764982" y="271630"/>
              <a:ext cx="9889" cy="59972"/>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2"/>
            <p:cNvSpPr/>
            <p:nvPr/>
          </p:nvSpPr>
          <p:spPr>
            <a:xfrm>
              <a:off x="7801943" y="233879"/>
              <a:ext cx="59107" cy="1071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2"/>
            <p:cNvSpPr/>
            <p:nvPr/>
          </p:nvSpPr>
          <p:spPr>
            <a:xfrm>
              <a:off x="7677975" y="233879"/>
              <a:ext cx="59145" cy="1071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52"/>
          <p:cNvGrpSpPr/>
          <p:nvPr/>
        </p:nvGrpSpPr>
        <p:grpSpPr>
          <a:xfrm>
            <a:off x="4684725" y="4761750"/>
            <a:ext cx="183075" cy="183902"/>
            <a:chOff x="7677975" y="147700"/>
            <a:chExt cx="183075" cy="183902"/>
          </a:xfrm>
        </p:grpSpPr>
        <p:sp>
          <p:nvSpPr>
            <p:cNvPr id="1616" name="Google Shape;1616;p52"/>
            <p:cNvSpPr/>
            <p:nvPr/>
          </p:nvSpPr>
          <p:spPr>
            <a:xfrm>
              <a:off x="7764982" y="147700"/>
              <a:ext cx="9889" cy="59972"/>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2"/>
            <p:cNvSpPr/>
            <p:nvPr/>
          </p:nvSpPr>
          <p:spPr>
            <a:xfrm>
              <a:off x="7764982" y="271630"/>
              <a:ext cx="9889" cy="59972"/>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2"/>
            <p:cNvSpPr/>
            <p:nvPr/>
          </p:nvSpPr>
          <p:spPr>
            <a:xfrm>
              <a:off x="7801943" y="233879"/>
              <a:ext cx="59107" cy="1071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2"/>
            <p:cNvSpPr/>
            <p:nvPr/>
          </p:nvSpPr>
          <p:spPr>
            <a:xfrm>
              <a:off x="7677975" y="233879"/>
              <a:ext cx="59145" cy="1071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2"/>
          <p:cNvGrpSpPr/>
          <p:nvPr/>
        </p:nvGrpSpPr>
        <p:grpSpPr>
          <a:xfrm>
            <a:off x="3116223" y="135884"/>
            <a:ext cx="149135" cy="149780"/>
            <a:chOff x="2267375" y="95710"/>
            <a:chExt cx="225449" cy="226458"/>
          </a:xfrm>
        </p:grpSpPr>
        <p:sp>
          <p:nvSpPr>
            <p:cNvPr id="1621" name="Google Shape;1621;p52"/>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2"/>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2"/>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2"/>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5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Data Preparation</a:t>
            </a:r>
            <a:endParaRPr/>
          </a:p>
        </p:txBody>
      </p:sp>
      <p:sp>
        <p:nvSpPr>
          <p:cNvPr id="1626" name="Google Shape;1626;p52"/>
          <p:cNvSpPr txBox="1"/>
          <p:nvPr/>
        </p:nvSpPr>
        <p:spPr>
          <a:xfrm>
            <a:off x="497750" y="1345800"/>
            <a:ext cx="8259000" cy="1600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Calibri"/>
              <a:buChar char="●"/>
            </a:pPr>
            <a:r>
              <a:rPr lang="en-GB" sz="2300">
                <a:latin typeface="Calibri"/>
                <a:ea typeface="Calibri"/>
                <a:cs typeface="Calibri"/>
                <a:sym typeface="Calibri"/>
              </a:rPr>
              <a:t>Removal of rows with null values</a:t>
            </a:r>
            <a:endParaRPr sz="2300">
              <a:latin typeface="Calibri"/>
              <a:ea typeface="Calibri"/>
              <a:cs typeface="Calibri"/>
              <a:sym typeface="Calibri"/>
            </a:endParaRPr>
          </a:p>
          <a:p>
            <a:pPr marL="457200" lvl="0" indent="0" algn="l" rtl="0">
              <a:spcBef>
                <a:spcPts val="0"/>
              </a:spcBef>
              <a:spcAft>
                <a:spcPts val="0"/>
              </a:spcAft>
              <a:buNone/>
            </a:pPr>
            <a:endParaRPr sz="2300">
              <a:latin typeface="Calibri"/>
              <a:ea typeface="Calibri"/>
              <a:cs typeface="Calibri"/>
              <a:sym typeface="Calibri"/>
            </a:endParaRPr>
          </a:p>
          <a:p>
            <a:pPr marL="457200" lvl="0" indent="0" algn="l" rtl="0">
              <a:spcBef>
                <a:spcPts val="0"/>
              </a:spcBef>
              <a:spcAft>
                <a:spcPts val="0"/>
              </a:spcAft>
              <a:buNone/>
            </a:pPr>
            <a:endParaRPr sz="2300">
              <a:latin typeface="Calibri"/>
              <a:ea typeface="Calibri"/>
              <a:cs typeface="Calibri"/>
              <a:sym typeface="Calibri"/>
            </a:endParaRPr>
          </a:p>
          <a:p>
            <a:pPr marL="457200" lvl="0" indent="-374650" algn="l" rtl="0">
              <a:spcBef>
                <a:spcPts val="0"/>
              </a:spcBef>
              <a:spcAft>
                <a:spcPts val="0"/>
              </a:spcAft>
              <a:buSzPts val="2300"/>
              <a:buFont typeface="Calibri"/>
              <a:buChar char="●"/>
            </a:pPr>
            <a:r>
              <a:rPr lang="en-GB" sz="2300">
                <a:latin typeface="Calibri"/>
                <a:ea typeface="Calibri"/>
                <a:cs typeface="Calibri"/>
                <a:sym typeface="Calibri"/>
              </a:rPr>
              <a:t>Grouping datasets having a common variable</a:t>
            </a:r>
            <a:endParaRPr sz="230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64A6BA30-5A29-41FA-80A4-C2F9371557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69"/>
    </mc:Choice>
    <mc:Fallback xmlns="">
      <p:transition spd="slow" advTm="11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pic>
        <p:nvPicPr>
          <p:cNvPr id="1631" name="Google Shape;1631;p53"/>
          <p:cNvPicPr preferRelativeResize="0"/>
          <p:nvPr/>
        </p:nvPicPr>
        <p:blipFill>
          <a:blip r:embed="rId5">
            <a:alphaModFix/>
          </a:blip>
          <a:stretch>
            <a:fillRect/>
          </a:stretch>
        </p:blipFill>
        <p:spPr>
          <a:xfrm>
            <a:off x="1692300" y="862350"/>
            <a:ext cx="5759375" cy="3418800"/>
          </a:xfrm>
          <a:prstGeom prst="rect">
            <a:avLst/>
          </a:prstGeom>
          <a:noFill/>
          <a:ln>
            <a:noFill/>
          </a:ln>
        </p:spPr>
      </p:pic>
      <p:sp>
        <p:nvSpPr>
          <p:cNvPr id="1632" name="Google Shape;1632;p53"/>
          <p:cNvSpPr txBox="1">
            <a:spLocks noGrp="1"/>
          </p:cNvSpPr>
          <p:nvPr>
            <p:ph type="title"/>
          </p:nvPr>
        </p:nvSpPr>
        <p:spPr>
          <a:xfrm>
            <a:off x="720000" y="509375"/>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Weekly sales analysis</a:t>
            </a:r>
            <a:endParaRPr>
              <a:solidFill>
                <a:schemeClr val="lt2"/>
              </a:solidFill>
            </a:endParaRPr>
          </a:p>
        </p:txBody>
      </p:sp>
      <p:pic>
        <p:nvPicPr>
          <p:cNvPr id="2" name="Audio 1">
            <a:hlinkClick r:id="" action="ppaction://media"/>
            <a:extLst>
              <a:ext uri="{FF2B5EF4-FFF2-40B4-BE49-F238E27FC236}">
                <a16:creationId xmlns:a16="http://schemas.microsoft.com/office/drawing/2014/main" id="{CF8CA67F-8832-4C0D-B5B1-5CFD248C48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49"/>
    </mc:Choice>
    <mc:Fallback xmlns="">
      <p:transition spd="slow" advTm="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pic>
        <p:nvPicPr>
          <p:cNvPr id="1637" name="Google Shape;1637;p54"/>
          <p:cNvPicPr preferRelativeResize="0"/>
          <p:nvPr/>
        </p:nvPicPr>
        <p:blipFill>
          <a:blip r:embed="rId5">
            <a:alphaModFix/>
          </a:blip>
          <a:stretch>
            <a:fillRect/>
          </a:stretch>
        </p:blipFill>
        <p:spPr>
          <a:xfrm>
            <a:off x="1912800" y="708750"/>
            <a:ext cx="5490453" cy="3726000"/>
          </a:xfrm>
          <a:prstGeom prst="rect">
            <a:avLst/>
          </a:prstGeom>
          <a:noFill/>
          <a:ln>
            <a:noFill/>
          </a:ln>
        </p:spPr>
      </p:pic>
      <p:sp>
        <p:nvSpPr>
          <p:cNvPr id="1638" name="Google Shape;1638;p54"/>
          <p:cNvSpPr txBox="1">
            <a:spLocks noGrp="1"/>
          </p:cNvSpPr>
          <p:nvPr>
            <p:ph type="title"/>
          </p:nvPr>
        </p:nvSpPr>
        <p:spPr>
          <a:xfrm>
            <a:off x="720000" y="295075"/>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Hourly sales analysis</a:t>
            </a:r>
            <a:endParaRPr/>
          </a:p>
        </p:txBody>
      </p:sp>
      <p:pic>
        <p:nvPicPr>
          <p:cNvPr id="2" name="Audio 1">
            <a:hlinkClick r:id="" action="ppaction://media"/>
            <a:extLst>
              <a:ext uri="{FF2B5EF4-FFF2-40B4-BE49-F238E27FC236}">
                <a16:creationId xmlns:a16="http://schemas.microsoft.com/office/drawing/2014/main" id="{FBEAFB59-4237-44A0-B007-527FD95259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34"/>
    </mc:Choice>
    <mc:Fallback xmlns="">
      <p:transition spd="slow" advTm="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pic>
        <p:nvPicPr>
          <p:cNvPr id="1643" name="Google Shape;1643;p55"/>
          <p:cNvPicPr preferRelativeResize="0"/>
          <p:nvPr/>
        </p:nvPicPr>
        <p:blipFill rotWithShape="1">
          <a:blip r:embed="rId6">
            <a:alphaModFix/>
          </a:blip>
          <a:srcRect b="3250"/>
          <a:stretch/>
        </p:blipFill>
        <p:spPr>
          <a:xfrm>
            <a:off x="1820950" y="1001500"/>
            <a:ext cx="6238875" cy="3263000"/>
          </a:xfrm>
          <a:prstGeom prst="rect">
            <a:avLst/>
          </a:prstGeom>
          <a:noFill/>
          <a:ln>
            <a:noFill/>
          </a:ln>
        </p:spPr>
      </p:pic>
      <p:sp>
        <p:nvSpPr>
          <p:cNvPr id="1644" name="Google Shape;1644;p55"/>
          <p:cNvSpPr txBox="1">
            <a:spLocks noGrp="1"/>
          </p:cNvSpPr>
          <p:nvPr>
            <p:ph type="title"/>
          </p:nvPr>
        </p:nvSpPr>
        <p:spPr>
          <a:xfrm>
            <a:off x="720000" y="5094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Correlation between sales and images</a:t>
            </a:r>
            <a:endParaRPr/>
          </a:p>
        </p:txBody>
      </p:sp>
      <p:sp>
        <p:nvSpPr>
          <p:cNvPr id="1645" name="Google Shape;1645;p55"/>
          <p:cNvSpPr/>
          <p:nvPr/>
        </p:nvSpPr>
        <p:spPr>
          <a:xfrm>
            <a:off x="6260975" y="3352450"/>
            <a:ext cx="489900" cy="2142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DBD42B33-D26A-4EB9-B841-6BAE42D6F6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954"/>
    </mc:Choice>
    <mc:Fallback xmlns="">
      <p:transition spd="slow" advTm="3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3"/>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txBox="1">
            <a:spLocks noGrp="1"/>
          </p:cNvSpPr>
          <p:nvPr>
            <p:ph type="title"/>
          </p:nvPr>
        </p:nvSpPr>
        <p:spPr>
          <a:xfrm>
            <a:off x="796175" y="2359750"/>
            <a:ext cx="2850600" cy="1241400"/>
          </a:xfrm>
          <a:prstGeom prst="rect">
            <a:avLst/>
          </a:prstGeom>
        </p:spPr>
        <p:txBody>
          <a:bodyPr spcFirstLastPara="1" wrap="square" lIns="91425" tIns="91425" rIns="91425" bIns="91425" anchor="ctr" anchorCtr="0">
            <a:noAutofit/>
          </a:bodyPr>
          <a:lstStyle/>
          <a:p>
            <a:r>
              <a:rPr lang="en-GB" sz="3900"/>
              <a:t>Machine Learning</a:t>
            </a:r>
          </a:p>
        </p:txBody>
      </p:sp>
      <p:grpSp>
        <p:nvGrpSpPr>
          <p:cNvPr id="689" name="Google Shape;689;p33"/>
          <p:cNvGrpSpPr/>
          <p:nvPr/>
        </p:nvGrpSpPr>
        <p:grpSpPr>
          <a:xfrm>
            <a:off x="3093536" y="4221850"/>
            <a:ext cx="279251" cy="280502"/>
            <a:chOff x="3245936" y="3278875"/>
            <a:chExt cx="279251" cy="280502"/>
          </a:xfrm>
        </p:grpSpPr>
        <p:sp>
          <p:nvSpPr>
            <p:cNvPr id="690" name="Google Shape;69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3"/>
          <p:cNvGrpSpPr/>
          <p:nvPr/>
        </p:nvGrpSpPr>
        <p:grpSpPr>
          <a:xfrm>
            <a:off x="8356852" y="1992625"/>
            <a:ext cx="217525" cy="218499"/>
            <a:chOff x="6548002" y="3230725"/>
            <a:chExt cx="217525" cy="218499"/>
          </a:xfrm>
        </p:grpSpPr>
        <p:sp>
          <p:nvSpPr>
            <p:cNvPr id="695" name="Google Shape;695;p33"/>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3"/>
          <p:cNvGrpSpPr/>
          <p:nvPr/>
        </p:nvGrpSpPr>
        <p:grpSpPr>
          <a:xfrm>
            <a:off x="8440752" y="4221850"/>
            <a:ext cx="217525" cy="218499"/>
            <a:chOff x="6591027" y="3544075"/>
            <a:chExt cx="217525" cy="218499"/>
          </a:xfrm>
        </p:grpSpPr>
        <p:sp>
          <p:nvSpPr>
            <p:cNvPr id="700" name="Google Shape;700;p33"/>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3"/>
          <p:cNvGrpSpPr/>
          <p:nvPr/>
        </p:nvGrpSpPr>
        <p:grpSpPr>
          <a:xfrm>
            <a:off x="6547165" y="297900"/>
            <a:ext cx="243082" cy="242093"/>
            <a:chOff x="6547165" y="297900"/>
            <a:chExt cx="243082" cy="242093"/>
          </a:xfrm>
        </p:grpSpPr>
        <p:sp>
          <p:nvSpPr>
            <p:cNvPr id="705" name="Google Shape;705;p33"/>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2815661" y="780875"/>
            <a:ext cx="279251" cy="280502"/>
            <a:chOff x="3245936" y="3278875"/>
            <a:chExt cx="279251" cy="280502"/>
          </a:xfrm>
        </p:grpSpPr>
        <p:sp>
          <p:nvSpPr>
            <p:cNvPr id="710" name="Google Shape;71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3217100" y="875250"/>
            <a:ext cx="4670375" cy="3775875"/>
            <a:chOff x="3217100" y="875250"/>
            <a:chExt cx="4670375" cy="3775875"/>
          </a:xfrm>
        </p:grpSpPr>
        <p:sp>
          <p:nvSpPr>
            <p:cNvPr id="715" name="Google Shape;715;p33"/>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33"/>
          <p:cNvSpPr txBox="1">
            <a:spLocks noGrp="1"/>
          </p:cNvSpPr>
          <p:nvPr>
            <p:ph type="title" idx="2"/>
          </p:nvPr>
        </p:nvSpPr>
        <p:spPr>
          <a:xfrm>
            <a:off x="720000" y="1460378"/>
            <a:ext cx="879000" cy="899400"/>
          </a:xfrm>
          <a:prstGeom prst="rect">
            <a:avLst/>
          </a:prstGeom>
        </p:spPr>
        <p:txBody>
          <a:bodyPr spcFirstLastPara="1" wrap="square" lIns="91425" tIns="91425" rIns="91425" bIns="91425" anchor="ctr" anchorCtr="0">
            <a:noAutofit/>
          </a:bodyPr>
          <a:lstStyle/>
          <a:p>
            <a:r>
              <a:rPr lang="en-GB" sz="5800"/>
              <a:t>3 </a:t>
            </a:r>
          </a:p>
        </p:txBody>
      </p:sp>
      <p:pic>
        <p:nvPicPr>
          <p:cNvPr id="2" name="Audio 1">
            <a:hlinkClick r:id="" action="ppaction://media"/>
            <a:extLst>
              <a:ext uri="{FF2B5EF4-FFF2-40B4-BE49-F238E27FC236}">
                <a16:creationId xmlns:a16="http://schemas.microsoft.com/office/drawing/2014/main" id="{5B03055F-89EC-44C4-9A59-04656B33F6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98"/>
    </mc:Choice>
    <mc:Fallback>
      <p:transition spd="slow" advTm="13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56"/>
          <p:cNvSpPr txBox="1">
            <a:spLocks noGrp="1"/>
          </p:cNvSpPr>
          <p:nvPr>
            <p:ph type="title"/>
          </p:nvPr>
        </p:nvSpPr>
        <p:spPr>
          <a:xfrm>
            <a:off x="720000" y="43955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Monthly Revenue Prediction</a:t>
            </a:r>
            <a:endParaRPr/>
          </a:p>
        </p:txBody>
      </p:sp>
      <p:sp>
        <p:nvSpPr>
          <p:cNvPr id="1651" name="Google Shape;1651;p56"/>
          <p:cNvSpPr txBox="1"/>
          <p:nvPr/>
        </p:nvSpPr>
        <p:spPr>
          <a:xfrm>
            <a:off x="720000" y="1113913"/>
            <a:ext cx="5475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latin typeface="Poppins"/>
                <a:ea typeface="Poppins"/>
                <a:cs typeface="Poppins"/>
                <a:sym typeface="Poppins"/>
              </a:rPr>
              <a:t>Reasons for using Prophet</a:t>
            </a:r>
            <a:endParaRPr sz="1600">
              <a:latin typeface="Poppins"/>
              <a:ea typeface="Poppins"/>
              <a:cs typeface="Poppins"/>
              <a:sym typeface="Poppins"/>
            </a:endParaRPr>
          </a:p>
          <a:p>
            <a:pPr marL="457200" lvl="0" indent="-330200" algn="l" rtl="0">
              <a:spcBef>
                <a:spcPts val="0"/>
              </a:spcBef>
              <a:spcAft>
                <a:spcPts val="0"/>
              </a:spcAft>
              <a:buSzPts val="1600"/>
              <a:buChar char="●"/>
            </a:pPr>
            <a:r>
              <a:rPr lang="en-GB" sz="1600">
                <a:latin typeface="Poppins"/>
                <a:ea typeface="Poppins"/>
                <a:cs typeface="Poppins"/>
                <a:sym typeface="Poppins"/>
              </a:rPr>
              <a:t> </a:t>
            </a:r>
            <a:r>
              <a:rPr lang="en-GB" sz="1600">
                <a:solidFill>
                  <a:schemeClr val="dk1"/>
                </a:solidFill>
                <a:highlight>
                  <a:srgbClr val="FFFFFF"/>
                </a:highlight>
              </a:rPr>
              <a:t>it can capture seasonal variations very well</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the user does not need to specify any parameters</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auto ARIMA does not work well with seasonal variations</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en-GB" sz="1600">
                <a:solidFill>
                  <a:schemeClr val="dk1"/>
                </a:solidFill>
                <a:highlight>
                  <a:srgbClr val="FFFFFF"/>
                </a:highlight>
              </a:rPr>
              <a:t>ARIMA  would work well only if the user specifies the correct parameters</a:t>
            </a:r>
            <a:endParaRPr sz="1600">
              <a:solidFill>
                <a:schemeClr val="dk1"/>
              </a:solidFill>
              <a:highlight>
                <a:srgbClr val="FFFFFF"/>
              </a:highlight>
            </a:endParaRPr>
          </a:p>
        </p:txBody>
      </p:sp>
      <p:pic>
        <p:nvPicPr>
          <p:cNvPr id="1652" name="Google Shape;1652;p56"/>
          <p:cNvPicPr preferRelativeResize="0"/>
          <p:nvPr/>
        </p:nvPicPr>
        <p:blipFill>
          <a:blip r:embed="rId5">
            <a:alphaModFix/>
          </a:blip>
          <a:stretch>
            <a:fillRect/>
          </a:stretch>
        </p:blipFill>
        <p:spPr>
          <a:xfrm>
            <a:off x="2533275" y="3224625"/>
            <a:ext cx="4591050" cy="1314450"/>
          </a:xfrm>
          <a:prstGeom prst="rect">
            <a:avLst/>
          </a:prstGeom>
          <a:noFill/>
          <a:ln>
            <a:noFill/>
          </a:ln>
        </p:spPr>
      </p:pic>
      <p:pic>
        <p:nvPicPr>
          <p:cNvPr id="2" name="Audio 1">
            <a:hlinkClick r:id="" action="ppaction://media"/>
            <a:extLst>
              <a:ext uri="{FF2B5EF4-FFF2-40B4-BE49-F238E27FC236}">
                <a16:creationId xmlns:a16="http://schemas.microsoft.com/office/drawing/2014/main" id="{0574A9C7-A123-4B62-A8C2-68FAC93B6B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343"/>
    </mc:Choice>
    <mc:Fallback>
      <p:transition spd="slow" advTm="7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57"/>
          <p:cNvSpPr txBox="1">
            <a:spLocks noGrp="1"/>
          </p:cNvSpPr>
          <p:nvPr>
            <p:ph type="title" idx="2"/>
          </p:nvPr>
        </p:nvSpPr>
        <p:spPr>
          <a:xfrm>
            <a:off x="1368988" y="287655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Venus</a:t>
            </a:r>
            <a:endParaRPr/>
          </a:p>
        </p:txBody>
      </p:sp>
      <p:sp>
        <p:nvSpPr>
          <p:cNvPr id="1658" name="Google Shape;1658;p57"/>
          <p:cNvSpPr txBox="1">
            <a:spLocks noGrp="1"/>
          </p:cNvSpPr>
          <p:nvPr>
            <p:ph type="subTitle" idx="1"/>
          </p:nvPr>
        </p:nvSpPr>
        <p:spPr>
          <a:xfrm>
            <a:off x="1558025" y="3612925"/>
            <a:ext cx="6137400" cy="966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2400">
                <a:latin typeface="Arial"/>
                <a:ea typeface="Arial"/>
                <a:cs typeface="Arial"/>
                <a:sym typeface="Arial"/>
              </a:rPr>
              <a:t>Allowing the model to learn from 2017 data</a:t>
            </a:r>
            <a:endParaRPr sz="1000"/>
          </a:p>
        </p:txBody>
      </p:sp>
      <p:sp>
        <p:nvSpPr>
          <p:cNvPr id="1659" name="Google Shape;1659;p57"/>
          <p:cNvSpPr txBox="1">
            <a:spLocks noGrp="1"/>
          </p:cNvSpPr>
          <p:nvPr>
            <p:ph type="title" idx="3"/>
          </p:nvPr>
        </p:nvSpPr>
        <p:spPr>
          <a:xfrm>
            <a:off x="5628488" y="2876550"/>
            <a:ext cx="2146500" cy="47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Mars</a:t>
            </a:r>
            <a:endParaRPr/>
          </a:p>
        </p:txBody>
      </p:sp>
      <p:sp>
        <p:nvSpPr>
          <p:cNvPr id="1660" name="Google Shape;1660;p57"/>
          <p:cNvSpPr/>
          <p:nvPr/>
        </p:nvSpPr>
        <p:spPr>
          <a:xfrm rot="10800000">
            <a:off x="1734099" y="1416875"/>
            <a:ext cx="1416300" cy="1416300"/>
          </a:xfrm>
          <a:prstGeom prst="donut">
            <a:avLst>
              <a:gd name="adj" fmla="val 1502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rot="10800000">
            <a:off x="1783589" y="1466103"/>
            <a:ext cx="1317300" cy="1317900"/>
          </a:xfrm>
          <a:prstGeom prst="blockArc">
            <a:avLst>
              <a:gd name="adj1" fmla="val 5490482"/>
              <a:gd name="adj2" fmla="val 21574652"/>
              <a:gd name="adj3" fmla="val 884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rot="10800000">
            <a:off x="5993599" y="1416875"/>
            <a:ext cx="1416300" cy="1416300"/>
          </a:xfrm>
          <a:prstGeom prst="donut">
            <a:avLst>
              <a:gd name="adj" fmla="val 1502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rot="10800000">
            <a:off x="6043089" y="1466103"/>
            <a:ext cx="1317300" cy="1317900"/>
          </a:xfrm>
          <a:prstGeom prst="blockArc">
            <a:avLst>
              <a:gd name="adj1" fmla="val 5490482"/>
              <a:gd name="adj2" fmla="val 10810011"/>
              <a:gd name="adj3" fmla="val 9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txBox="1">
            <a:spLocks noGrp="1"/>
          </p:cNvSpPr>
          <p:nvPr>
            <p:ph type="title" idx="2"/>
          </p:nvPr>
        </p:nvSpPr>
        <p:spPr>
          <a:xfrm>
            <a:off x="1958799" y="1916925"/>
            <a:ext cx="9669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a:t>75%</a:t>
            </a:r>
            <a:endParaRPr sz="2400"/>
          </a:p>
        </p:txBody>
      </p:sp>
      <p:sp>
        <p:nvSpPr>
          <p:cNvPr id="1665" name="Google Shape;1665;p57"/>
          <p:cNvSpPr txBox="1">
            <a:spLocks noGrp="1"/>
          </p:cNvSpPr>
          <p:nvPr>
            <p:ph type="title" idx="2"/>
          </p:nvPr>
        </p:nvSpPr>
        <p:spPr>
          <a:xfrm>
            <a:off x="6218299" y="1916925"/>
            <a:ext cx="9669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a:t>25%</a:t>
            </a:r>
            <a:endParaRPr sz="2400"/>
          </a:p>
        </p:txBody>
      </p:sp>
      <p:grpSp>
        <p:nvGrpSpPr>
          <p:cNvPr id="1666" name="Google Shape;1666;p57"/>
          <p:cNvGrpSpPr/>
          <p:nvPr/>
        </p:nvGrpSpPr>
        <p:grpSpPr>
          <a:xfrm rot="10800000">
            <a:off x="4514005" y="3982998"/>
            <a:ext cx="225449" cy="226452"/>
            <a:chOff x="2600577" y="-942975"/>
            <a:chExt cx="225449" cy="226452"/>
          </a:xfrm>
        </p:grpSpPr>
        <p:sp>
          <p:nvSpPr>
            <p:cNvPr id="1667" name="Google Shape;1667;p5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7"/>
          <p:cNvGrpSpPr/>
          <p:nvPr/>
        </p:nvGrpSpPr>
        <p:grpSpPr>
          <a:xfrm rot="10800000">
            <a:off x="6959742" y="4622698"/>
            <a:ext cx="225449" cy="226452"/>
            <a:chOff x="2600577" y="-942975"/>
            <a:chExt cx="225449" cy="226452"/>
          </a:xfrm>
        </p:grpSpPr>
        <p:sp>
          <p:nvSpPr>
            <p:cNvPr id="1672" name="Google Shape;1672;p5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7"/>
          <p:cNvGrpSpPr/>
          <p:nvPr/>
        </p:nvGrpSpPr>
        <p:grpSpPr>
          <a:xfrm rot="10800000">
            <a:off x="4209067" y="4673048"/>
            <a:ext cx="225449" cy="226452"/>
            <a:chOff x="2600577" y="-942975"/>
            <a:chExt cx="225449" cy="226452"/>
          </a:xfrm>
        </p:grpSpPr>
        <p:sp>
          <p:nvSpPr>
            <p:cNvPr id="1677" name="Google Shape;1677;p5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7"/>
          <p:cNvGrpSpPr/>
          <p:nvPr/>
        </p:nvGrpSpPr>
        <p:grpSpPr>
          <a:xfrm>
            <a:off x="772452" y="98699"/>
            <a:ext cx="179826" cy="180626"/>
            <a:chOff x="772452" y="98699"/>
            <a:chExt cx="179826" cy="180626"/>
          </a:xfrm>
        </p:grpSpPr>
        <p:sp>
          <p:nvSpPr>
            <p:cNvPr id="1682" name="Google Shape;1682;p57"/>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7"/>
          <p:cNvGrpSpPr/>
          <p:nvPr/>
        </p:nvGrpSpPr>
        <p:grpSpPr>
          <a:xfrm>
            <a:off x="8854500" y="1798725"/>
            <a:ext cx="180859" cy="180123"/>
            <a:chOff x="6034925" y="548950"/>
            <a:chExt cx="180859" cy="180123"/>
          </a:xfrm>
        </p:grpSpPr>
        <p:sp>
          <p:nvSpPr>
            <p:cNvPr id="1687" name="Google Shape;1687;p5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57"/>
          <p:cNvGrpSpPr/>
          <p:nvPr/>
        </p:nvGrpSpPr>
        <p:grpSpPr>
          <a:xfrm>
            <a:off x="8513563" y="1057025"/>
            <a:ext cx="180859" cy="180123"/>
            <a:chOff x="6034925" y="548950"/>
            <a:chExt cx="180859" cy="180123"/>
          </a:xfrm>
        </p:grpSpPr>
        <p:sp>
          <p:nvSpPr>
            <p:cNvPr id="1692" name="Google Shape;1692;p5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57"/>
          <p:cNvGrpSpPr/>
          <p:nvPr/>
        </p:nvGrpSpPr>
        <p:grpSpPr>
          <a:xfrm>
            <a:off x="122850" y="807500"/>
            <a:ext cx="180859" cy="180123"/>
            <a:chOff x="6034925" y="548950"/>
            <a:chExt cx="180859" cy="180123"/>
          </a:xfrm>
        </p:grpSpPr>
        <p:sp>
          <p:nvSpPr>
            <p:cNvPr id="1697" name="Google Shape;1697;p57"/>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57"/>
          <p:cNvSpPr txBox="1">
            <a:spLocks noGrp="1"/>
          </p:cNvSpPr>
          <p:nvPr>
            <p:ph type="title"/>
          </p:nvPr>
        </p:nvSpPr>
        <p:spPr>
          <a:xfrm>
            <a:off x="720050" y="5400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Machine learning</a:t>
            </a:r>
            <a:endParaRPr/>
          </a:p>
        </p:txBody>
      </p:sp>
      <p:pic>
        <p:nvPicPr>
          <p:cNvPr id="1702" name="Google Shape;1702;p57"/>
          <p:cNvPicPr preferRelativeResize="0"/>
          <p:nvPr/>
        </p:nvPicPr>
        <p:blipFill rotWithShape="1">
          <a:blip r:embed="rId5">
            <a:alphaModFix/>
          </a:blip>
          <a:srcRect l="21429" t="36253" r="27922" b="9434"/>
          <a:stretch/>
        </p:blipFill>
        <p:spPr>
          <a:xfrm>
            <a:off x="1725662" y="-271224"/>
            <a:ext cx="5706864" cy="3896024"/>
          </a:xfrm>
          <a:prstGeom prst="rect">
            <a:avLst/>
          </a:prstGeom>
          <a:noFill/>
          <a:ln>
            <a:noFill/>
          </a:ln>
        </p:spPr>
      </p:pic>
      <p:pic>
        <p:nvPicPr>
          <p:cNvPr id="4" name="Audio 3">
            <a:hlinkClick r:id="" action="ppaction://media"/>
            <a:extLst>
              <a:ext uri="{FF2B5EF4-FFF2-40B4-BE49-F238E27FC236}">
                <a16:creationId xmlns:a16="http://schemas.microsoft.com/office/drawing/2014/main" id="{BA87056A-CFC3-4BF5-987D-4887AA364C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795"/>
    </mc:Choice>
    <mc:Fallback>
      <p:transition spd="slow" advTm="48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6D04-91E4-4D3C-8E05-692A0349D132}"/>
              </a:ext>
            </a:extLst>
          </p:cNvPr>
          <p:cNvSpPr>
            <a:spLocks noGrp="1"/>
          </p:cNvSpPr>
          <p:nvPr>
            <p:ph type="title"/>
          </p:nvPr>
        </p:nvSpPr>
        <p:spPr/>
        <p:txBody>
          <a:bodyPr>
            <a:normAutofit fontScale="90000"/>
          </a:bodyPr>
          <a:lstStyle/>
          <a:p>
            <a:endParaRPr lang="en-IN"/>
          </a:p>
        </p:txBody>
      </p:sp>
      <p:sp>
        <p:nvSpPr>
          <p:cNvPr id="3" name="Title 2">
            <a:extLst>
              <a:ext uri="{FF2B5EF4-FFF2-40B4-BE49-F238E27FC236}">
                <a16:creationId xmlns:a16="http://schemas.microsoft.com/office/drawing/2014/main" id="{9259F4AB-343C-4A32-B5E0-DB266CA45277}"/>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639F92B9-2C5B-40A6-BD75-D8E317EE5D61}"/>
              </a:ext>
            </a:extLst>
          </p:cNvPr>
          <p:cNvSpPr>
            <a:spLocks noGrp="1"/>
          </p:cNvSpPr>
          <p:nvPr>
            <p:ph type="subTitle" idx="1"/>
          </p:nvPr>
        </p:nvSpPr>
        <p:spPr/>
        <p:txBody>
          <a:bodyPr/>
          <a:lstStyle/>
          <a:p>
            <a:endParaRPr lang="en-IN"/>
          </a:p>
        </p:txBody>
      </p:sp>
      <p:sp>
        <p:nvSpPr>
          <p:cNvPr id="5" name="Title 4">
            <a:extLst>
              <a:ext uri="{FF2B5EF4-FFF2-40B4-BE49-F238E27FC236}">
                <a16:creationId xmlns:a16="http://schemas.microsoft.com/office/drawing/2014/main" id="{76730BAF-D7DC-48B7-AC24-7CF3A0842F37}"/>
              </a:ext>
            </a:extLst>
          </p:cNvPr>
          <p:cNvSpPr>
            <a:spLocks noGrp="1"/>
          </p:cNvSpPr>
          <p:nvPr>
            <p:ph type="title" idx="3"/>
          </p:nvPr>
        </p:nvSpPr>
        <p:spPr/>
        <p:txBody>
          <a:bodyPr/>
          <a:lstStyle/>
          <a:p>
            <a:endParaRPr lang="en-IN"/>
          </a:p>
        </p:txBody>
      </p:sp>
      <p:sp>
        <p:nvSpPr>
          <p:cNvPr id="6" name="Subtitle 5">
            <a:extLst>
              <a:ext uri="{FF2B5EF4-FFF2-40B4-BE49-F238E27FC236}">
                <a16:creationId xmlns:a16="http://schemas.microsoft.com/office/drawing/2014/main" id="{A4DEE8A4-7DD5-4178-B72E-3EE882CC4C03}"/>
              </a:ext>
            </a:extLst>
          </p:cNvPr>
          <p:cNvSpPr>
            <a:spLocks noGrp="1"/>
          </p:cNvSpPr>
          <p:nvPr>
            <p:ph type="subTitle" idx="4"/>
          </p:nvPr>
        </p:nvSpPr>
        <p:spPr/>
        <p:txBody>
          <a:bodyPr/>
          <a:lstStyle/>
          <a:p>
            <a:endParaRPr lang="en-IN"/>
          </a:p>
        </p:txBody>
      </p:sp>
      <p:pic>
        <p:nvPicPr>
          <p:cNvPr id="1026" name="Picture 2">
            <a:extLst>
              <a:ext uri="{FF2B5EF4-FFF2-40B4-BE49-F238E27FC236}">
                <a16:creationId xmlns:a16="http://schemas.microsoft.com/office/drawing/2014/main" id="{5FDA4724-25EC-464A-9308-D642BDFC6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 y="395968"/>
            <a:ext cx="7391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80BF3D-D027-4884-9138-73F5DDA48443}"/>
              </a:ext>
            </a:extLst>
          </p:cNvPr>
          <p:cNvSpPr txBox="1"/>
          <p:nvPr/>
        </p:nvSpPr>
        <p:spPr>
          <a:xfrm>
            <a:off x="3401786" y="4621918"/>
            <a:ext cx="7282542" cy="400110"/>
          </a:xfrm>
          <a:prstGeom prst="rect">
            <a:avLst/>
          </a:prstGeom>
          <a:noFill/>
        </p:spPr>
        <p:txBody>
          <a:bodyPr wrap="square">
            <a:spAutoFit/>
          </a:bodyPr>
          <a:lstStyle/>
          <a:p>
            <a:r>
              <a:rPr lang="en-US" sz="2000" b="0" i="0" u="none" strike="noStrike" dirty="0">
                <a:solidFill>
                  <a:srgbClr val="000000"/>
                </a:solidFill>
                <a:effectLst/>
                <a:latin typeface="Arial" panose="020B0604020202020204" pitchFamily="34" charset="0"/>
              </a:rPr>
              <a:t>Prediction for 2018</a:t>
            </a:r>
            <a:r>
              <a:rPr lang="en-US" sz="2000" b="0" i="0" dirty="0">
                <a:solidFill>
                  <a:srgbClr val="000000"/>
                </a:solidFill>
                <a:effectLst/>
                <a:latin typeface="Arial" panose="020B0604020202020204" pitchFamily="34" charset="0"/>
              </a:rPr>
              <a:t>​</a:t>
            </a:r>
            <a:endParaRPr lang="en-IN" sz="2000" dirty="0"/>
          </a:p>
        </p:txBody>
      </p:sp>
      <p:pic>
        <p:nvPicPr>
          <p:cNvPr id="10" name="Audio 9">
            <a:hlinkClick r:id="" action="ppaction://media"/>
            <a:extLst>
              <a:ext uri="{FF2B5EF4-FFF2-40B4-BE49-F238E27FC236}">
                <a16:creationId xmlns:a16="http://schemas.microsoft.com/office/drawing/2014/main" id="{F005C708-043A-49C1-BAA1-6AB01CBAE9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649704668"/>
      </p:ext>
    </p:extLst>
  </p:cSld>
  <p:clrMapOvr>
    <a:masterClrMapping/>
  </p:clrMapOvr>
  <mc:AlternateContent xmlns:mc="http://schemas.openxmlformats.org/markup-compatibility/2006">
    <mc:Choice xmlns:p14="http://schemas.microsoft.com/office/powerpoint/2010/main" Requires="p14">
      <p:transition spd="slow" p14:dur="2000" advTm="14058"/>
    </mc:Choice>
    <mc:Fallback>
      <p:transition spd="slow" advTm="1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9288-E7F1-4374-B56C-0FDDBEC79349}"/>
              </a:ext>
            </a:extLst>
          </p:cNvPr>
          <p:cNvSpPr>
            <a:spLocks noGrp="1"/>
          </p:cNvSpPr>
          <p:nvPr>
            <p:ph type="title"/>
          </p:nvPr>
        </p:nvSpPr>
        <p:spPr/>
        <p:txBody>
          <a:bodyPr>
            <a:normAutofit fontScale="90000"/>
          </a:bodyPr>
          <a:lstStyle/>
          <a:p>
            <a:endParaRPr lang="en-IN"/>
          </a:p>
        </p:txBody>
      </p:sp>
      <p:sp>
        <p:nvSpPr>
          <p:cNvPr id="3" name="Title 2">
            <a:extLst>
              <a:ext uri="{FF2B5EF4-FFF2-40B4-BE49-F238E27FC236}">
                <a16:creationId xmlns:a16="http://schemas.microsoft.com/office/drawing/2014/main" id="{32895EF1-C783-4898-8851-835141B4F62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95AC7CAB-F0BB-45A9-AF74-31B939DF40AD}"/>
              </a:ext>
            </a:extLst>
          </p:cNvPr>
          <p:cNvSpPr>
            <a:spLocks noGrp="1"/>
          </p:cNvSpPr>
          <p:nvPr>
            <p:ph type="subTitle" idx="1"/>
          </p:nvPr>
        </p:nvSpPr>
        <p:spPr/>
        <p:txBody>
          <a:bodyPr/>
          <a:lstStyle/>
          <a:p>
            <a:endParaRPr lang="en-IN"/>
          </a:p>
        </p:txBody>
      </p:sp>
      <p:sp>
        <p:nvSpPr>
          <p:cNvPr id="5" name="Title 4">
            <a:extLst>
              <a:ext uri="{FF2B5EF4-FFF2-40B4-BE49-F238E27FC236}">
                <a16:creationId xmlns:a16="http://schemas.microsoft.com/office/drawing/2014/main" id="{4A66897D-D22C-4B77-A9B1-355ABFA977A3}"/>
              </a:ext>
            </a:extLst>
          </p:cNvPr>
          <p:cNvSpPr>
            <a:spLocks noGrp="1"/>
          </p:cNvSpPr>
          <p:nvPr>
            <p:ph type="title" idx="3"/>
          </p:nvPr>
        </p:nvSpPr>
        <p:spPr/>
        <p:txBody>
          <a:bodyPr/>
          <a:lstStyle/>
          <a:p>
            <a:endParaRPr lang="en-IN"/>
          </a:p>
        </p:txBody>
      </p:sp>
      <p:sp>
        <p:nvSpPr>
          <p:cNvPr id="6" name="Subtitle 5">
            <a:extLst>
              <a:ext uri="{FF2B5EF4-FFF2-40B4-BE49-F238E27FC236}">
                <a16:creationId xmlns:a16="http://schemas.microsoft.com/office/drawing/2014/main" id="{1BB7CBC9-A833-4725-A902-C7E9863A7470}"/>
              </a:ext>
            </a:extLst>
          </p:cNvPr>
          <p:cNvSpPr>
            <a:spLocks noGrp="1"/>
          </p:cNvSpPr>
          <p:nvPr>
            <p:ph type="subTitle" idx="4"/>
          </p:nvPr>
        </p:nvSpPr>
        <p:spPr/>
        <p:txBody>
          <a:bodyPr/>
          <a:lstStyle/>
          <a:p>
            <a:endParaRPr lang="en-IN"/>
          </a:p>
        </p:txBody>
      </p:sp>
      <p:pic>
        <p:nvPicPr>
          <p:cNvPr id="2050" name="Picture 2">
            <a:extLst>
              <a:ext uri="{FF2B5EF4-FFF2-40B4-BE49-F238E27FC236}">
                <a16:creationId xmlns:a16="http://schemas.microsoft.com/office/drawing/2014/main" id="{E1B2A19B-A301-4CC8-9D44-73EF8A220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540000"/>
            <a:ext cx="7448550" cy="3895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D8AE18-C633-4F72-BE44-4FB661C46FD6}"/>
              </a:ext>
            </a:extLst>
          </p:cNvPr>
          <p:cNvSpPr txBox="1"/>
          <p:nvPr/>
        </p:nvSpPr>
        <p:spPr>
          <a:xfrm>
            <a:off x="2442238" y="4710826"/>
            <a:ext cx="7282542" cy="400110"/>
          </a:xfrm>
          <a:prstGeom prst="rect">
            <a:avLst/>
          </a:prstGeom>
          <a:noFill/>
        </p:spPr>
        <p:txBody>
          <a:bodyPr wrap="square">
            <a:spAutoFit/>
          </a:bodyPr>
          <a:lstStyle/>
          <a:p>
            <a:r>
              <a:rPr lang="en-US" sz="2000" b="0" i="0" u="none" strike="noStrike" dirty="0">
                <a:solidFill>
                  <a:srgbClr val="000000"/>
                </a:solidFill>
                <a:effectLst/>
                <a:latin typeface="Poppins" panose="020B0604020202020204" charset="0"/>
              </a:rPr>
              <a:t>Predicting on 2018 data - result</a:t>
            </a:r>
            <a:r>
              <a:rPr lang="en-US" b="0" i="0" dirty="0">
                <a:solidFill>
                  <a:srgbClr val="000000"/>
                </a:solidFill>
                <a:effectLst/>
                <a:latin typeface="Poppins" panose="020B0604020202020204" charset="0"/>
              </a:rPr>
              <a:t>​</a:t>
            </a:r>
            <a:endParaRPr lang="en-IN" dirty="0"/>
          </a:p>
        </p:txBody>
      </p:sp>
      <p:pic>
        <p:nvPicPr>
          <p:cNvPr id="12" name="Audio 11">
            <a:hlinkClick r:id="" action="ppaction://media"/>
            <a:extLst>
              <a:ext uri="{FF2B5EF4-FFF2-40B4-BE49-F238E27FC236}">
                <a16:creationId xmlns:a16="http://schemas.microsoft.com/office/drawing/2014/main" id="{2E6D8E30-F804-4808-BE17-732D2DC3B8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660859753"/>
      </p:ext>
    </p:extLst>
  </p:cSld>
  <p:clrMapOvr>
    <a:masterClrMapping/>
  </p:clrMapOvr>
  <mc:AlternateContent xmlns:mc="http://schemas.openxmlformats.org/markup-compatibility/2006">
    <mc:Choice xmlns:p14="http://schemas.microsoft.com/office/powerpoint/2010/main" Requires="p14">
      <p:transition spd="slow" p14:dur="2000" advTm="20461"/>
    </mc:Choice>
    <mc:Fallback>
      <p:transition spd="slow" advTm="2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1"/>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title"/>
          </p:nvPr>
        </p:nvSpPr>
        <p:spPr>
          <a:xfrm>
            <a:off x="525906" y="2400043"/>
            <a:ext cx="3409896"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200"/>
              <a:t>Introduction</a:t>
            </a:r>
          </a:p>
        </p:txBody>
      </p:sp>
      <p:sp>
        <p:nvSpPr>
          <p:cNvPr id="487" name="Google Shape;487;p31"/>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grpSp>
        <p:nvGrpSpPr>
          <p:cNvPr id="488" name="Google Shape;488;p31"/>
          <p:cNvGrpSpPr/>
          <p:nvPr/>
        </p:nvGrpSpPr>
        <p:grpSpPr>
          <a:xfrm>
            <a:off x="3093536" y="4221850"/>
            <a:ext cx="279251" cy="280502"/>
            <a:chOff x="3245936" y="3278875"/>
            <a:chExt cx="279251" cy="280502"/>
          </a:xfrm>
        </p:grpSpPr>
        <p:sp>
          <p:nvSpPr>
            <p:cNvPr id="489" name="Google Shape;489;p31"/>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1"/>
          <p:cNvGrpSpPr/>
          <p:nvPr/>
        </p:nvGrpSpPr>
        <p:grpSpPr>
          <a:xfrm>
            <a:off x="8356852" y="1992625"/>
            <a:ext cx="217525" cy="218499"/>
            <a:chOff x="6548002" y="3230725"/>
            <a:chExt cx="217525" cy="218499"/>
          </a:xfrm>
        </p:grpSpPr>
        <p:sp>
          <p:nvSpPr>
            <p:cNvPr id="494" name="Google Shape;494;p31"/>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1"/>
          <p:cNvGrpSpPr/>
          <p:nvPr/>
        </p:nvGrpSpPr>
        <p:grpSpPr>
          <a:xfrm>
            <a:off x="8440752" y="4221850"/>
            <a:ext cx="217525" cy="218499"/>
            <a:chOff x="6591027" y="3544075"/>
            <a:chExt cx="217525" cy="218499"/>
          </a:xfrm>
        </p:grpSpPr>
        <p:sp>
          <p:nvSpPr>
            <p:cNvPr id="499" name="Google Shape;499;p31"/>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1"/>
          <p:cNvGrpSpPr/>
          <p:nvPr/>
        </p:nvGrpSpPr>
        <p:grpSpPr>
          <a:xfrm>
            <a:off x="6547165" y="297900"/>
            <a:ext cx="243082" cy="242093"/>
            <a:chOff x="6547165" y="297900"/>
            <a:chExt cx="243082" cy="242093"/>
          </a:xfrm>
        </p:grpSpPr>
        <p:sp>
          <p:nvSpPr>
            <p:cNvPr id="504" name="Google Shape;504;p31"/>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1"/>
          <p:cNvGrpSpPr/>
          <p:nvPr/>
        </p:nvGrpSpPr>
        <p:grpSpPr>
          <a:xfrm>
            <a:off x="2815661" y="780875"/>
            <a:ext cx="279251" cy="280502"/>
            <a:chOff x="3245936" y="3278875"/>
            <a:chExt cx="279251" cy="280502"/>
          </a:xfrm>
        </p:grpSpPr>
        <p:sp>
          <p:nvSpPr>
            <p:cNvPr id="509" name="Google Shape;509;p31"/>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1"/>
          <p:cNvGrpSpPr/>
          <p:nvPr/>
        </p:nvGrpSpPr>
        <p:grpSpPr>
          <a:xfrm>
            <a:off x="3217100" y="875250"/>
            <a:ext cx="4670375" cy="3775875"/>
            <a:chOff x="3217100" y="875250"/>
            <a:chExt cx="4670375" cy="3775875"/>
          </a:xfrm>
        </p:grpSpPr>
        <p:sp>
          <p:nvSpPr>
            <p:cNvPr id="514" name="Google Shape;514;p31"/>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1"/>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800"/>
              <a:t>1</a:t>
            </a:r>
            <a:endParaRPr sz="5800"/>
          </a:p>
        </p:txBody>
      </p:sp>
      <p:pic>
        <p:nvPicPr>
          <p:cNvPr id="3" name="Audio 2">
            <a:hlinkClick r:id="" action="ppaction://media"/>
            <a:extLst>
              <a:ext uri="{FF2B5EF4-FFF2-40B4-BE49-F238E27FC236}">
                <a16:creationId xmlns:a16="http://schemas.microsoft.com/office/drawing/2014/main" id="{BD801D3B-CAEC-4738-A94F-FFF66CD1C5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1"/>
    </mc:Choice>
    <mc:Fallback>
      <p:transition spd="slow" advTm="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59"/>
          <p:cNvGrpSpPr/>
          <p:nvPr/>
        </p:nvGrpSpPr>
        <p:grpSpPr>
          <a:xfrm>
            <a:off x="719999" y="205925"/>
            <a:ext cx="279251" cy="280503"/>
            <a:chOff x="-2832476" y="459025"/>
            <a:chExt cx="279251" cy="280503"/>
          </a:xfrm>
        </p:grpSpPr>
        <p:sp>
          <p:nvSpPr>
            <p:cNvPr id="1717" name="Google Shape;1717;p59"/>
            <p:cNvSpPr/>
            <p:nvPr/>
          </p:nvSpPr>
          <p:spPr>
            <a:xfrm>
              <a:off x="-2699761" y="45902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2699761" y="648055"/>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2643383" y="590474"/>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2832476" y="590474"/>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59"/>
          <p:cNvGrpSpPr/>
          <p:nvPr/>
        </p:nvGrpSpPr>
        <p:grpSpPr>
          <a:xfrm>
            <a:off x="6784690" y="297900"/>
            <a:ext cx="243082" cy="242093"/>
            <a:chOff x="6547165" y="297900"/>
            <a:chExt cx="243082" cy="242093"/>
          </a:xfrm>
        </p:grpSpPr>
        <p:sp>
          <p:nvSpPr>
            <p:cNvPr id="1722" name="Google Shape;1722;p59"/>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9"/>
          <p:cNvGrpSpPr/>
          <p:nvPr/>
        </p:nvGrpSpPr>
        <p:grpSpPr>
          <a:xfrm>
            <a:off x="8733165" y="297900"/>
            <a:ext cx="243082" cy="242093"/>
            <a:chOff x="6547165" y="297900"/>
            <a:chExt cx="243082" cy="242093"/>
          </a:xfrm>
        </p:grpSpPr>
        <p:sp>
          <p:nvSpPr>
            <p:cNvPr id="1727" name="Google Shape;1727;p59"/>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9"/>
          <p:cNvGrpSpPr/>
          <p:nvPr/>
        </p:nvGrpSpPr>
        <p:grpSpPr>
          <a:xfrm>
            <a:off x="239852" y="955500"/>
            <a:ext cx="217525" cy="218499"/>
            <a:chOff x="-2166423" y="1208600"/>
            <a:chExt cx="217525" cy="218499"/>
          </a:xfrm>
        </p:grpSpPr>
        <p:sp>
          <p:nvSpPr>
            <p:cNvPr id="1732" name="Google Shape;1732;p59"/>
            <p:cNvSpPr/>
            <p:nvPr/>
          </p:nvSpPr>
          <p:spPr>
            <a:xfrm>
              <a:off x="-2063043" y="120860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2063043" y="135584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9"/>
            <p:cNvSpPr/>
            <p:nvPr/>
          </p:nvSpPr>
          <p:spPr>
            <a:xfrm>
              <a:off x="-2019127" y="131099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2166423" y="131099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59"/>
          <p:cNvSpPr txBox="1">
            <a:spLocks noGrp="1"/>
          </p:cNvSpPr>
          <p:nvPr>
            <p:ph type="title" idx="13"/>
          </p:nvPr>
        </p:nvSpPr>
        <p:spPr>
          <a:xfrm>
            <a:off x="720000" y="5400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RFM Analysis</a:t>
            </a:r>
            <a:endParaRPr/>
          </a:p>
        </p:txBody>
      </p:sp>
      <p:sp>
        <p:nvSpPr>
          <p:cNvPr id="1737" name="Google Shape;1737;p59"/>
          <p:cNvSpPr txBox="1"/>
          <p:nvPr/>
        </p:nvSpPr>
        <p:spPr>
          <a:xfrm>
            <a:off x="352075" y="1622650"/>
            <a:ext cx="8624100" cy="39711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SzPts val="2500"/>
              <a:buFont typeface="Calibri"/>
              <a:buChar char="●"/>
            </a:pPr>
            <a:r>
              <a:rPr lang="en-GB" sz="2300">
                <a:solidFill>
                  <a:srgbClr val="202124"/>
                </a:solidFill>
                <a:highlight>
                  <a:srgbClr val="FFFFFF"/>
                </a:highlight>
                <a:latin typeface="Calibri"/>
                <a:ea typeface="Calibri"/>
                <a:cs typeface="Calibri"/>
                <a:sym typeface="Calibri"/>
              </a:rPr>
              <a:t>Elbow method to find the ideal number of clusters for segmentation</a:t>
            </a:r>
            <a:endParaRPr sz="2300">
              <a:solidFill>
                <a:srgbClr val="202124"/>
              </a:solidFill>
              <a:highlight>
                <a:srgbClr val="FFFFFF"/>
              </a:highlight>
              <a:latin typeface="Calibri"/>
              <a:ea typeface="Calibri"/>
              <a:cs typeface="Calibri"/>
              <a:sym typeface="Calibri"/>
            </a:endParaRPr>
          </a:p>
          <a:p>
            <a:pPr marL="457200" lvl="0" indent="0" algn="l" rtl="0">
              <a:spcBef>
                <a:spcPts val="0"/>
              </a:spcBef>
              <a:spcAft>
                <a:spcPts val="0"/>
              </a:spcAft>
              <a:buNone/>
            </a:pPr>
            <a:endParaRPr sz="2300">
              <a:solidFill>
                <a:srgbClr val="202124"/>
              </a:solidFill>
              <a:highlight>
                <a:srgbClr val="FFFFFF"/>
              </a:highlight>
              <a:latin typeface="Calibri"/>
              <a:ea typeface="Calibri"/>
              <a:cs typeface="Calibri"/>
              <a:sym typeface="Calibri"/>
            </a:endParaRPr>
          </a:p>
          <a:p>
            <a:pPr marL="457200" lvl="0" indent="-374650" algn="l" rtl="0">
              <a:spcBef>
                <a:spcPts val="0"/>
              </a:spcBef>
              <a:spcAft>
                <a:spcPts val="0"/>
              </a:spcAft>
              <a:buClr>
                <a:srgbClr val="202124"/>
              </a:buClr>
              <a:buSzPts val="2300"/>
              <a:buChar char="●"/>
            </a:pPr>
            <a:r>
              <a:rPr lang="en-GB" sz="2300" b="1">
                <a:solidFill>
                  <a:srgbClr val="202124"/>
                </a:solidFill>
                <a:highlight>
                  <a:srgbClr val="FFFFFF"/>
                </a:highlight>
                <a:latin typeface="Calibri"/>
                <a:ea typeface="Calibri"/>
                <a:cs typeface="Calibri"/>
                <a:sym typeface="Calibri"/>
              </a:rPr>
              <a:t>RFM</a:t>
            </a:r>
            <a:r>
              <a:rPr lang="en-GB" sz="2300">
                <a:solidFill>
                  <a:srgbClr val="202124"/>
                </a:solidFill>
                <a:highlight>
                  <a:srgbClr val="FFFFFF"/>
                </a:highlight>
                <a:latin typeface="Calibri"/>
                <a:ea typeface="Calibri"/>
                <a:cs typeface="Calibri"/>
                <a:sym typeface="Calibri"/>
              </a:rPr>
              <a:t> filters </a:t>
            </a:r>
            <a:r>
              <a:rPr lang="en-GB" sz="2300" b="1">
                <a:solidFill>
                  <a:srgbClr val="202124"/>
                </a:solidFill>
                <a:highlight>
                  <a:srgbClr val="FFFFFF"/>
                </a:highlight>
                <a:latin typeface="Calibri"/>
                <a:ea typeface="Calibri"/>
                <a:cs typeface="Calibri"/>
                <a:sym typeface="Calibri"/>
              </a:rPr>
              <a:t>customers</a:t>
            </a:r>
            <a:r>
              <a:rPr lang="en-GB" sz="2300">
                <a:solidFill>
                  <a:srgbClr val="202124"/>
                </a:solidFill>
                <a:highlight>
                  <a:srgbClr val="FFFFFF"/>
                </a:highlight>
                <a:latin typeface="Calibri"/>
                <a:ea typeface="Calibri"/>
                <a:cs typeface="Calibri"/>
                <a:sym typeface="Calibri"/>
              </a:rPr>
              <a:t> into various groups for the purpose of better service.</a:t>
            </a:r>
            <a:endParaRPr sz="2300">
              <a:solidFill>
                <a:srgbClr val="202124"/>
              </a:solidFill>
              <a:highlight>
                <a:srgbClr val="FFFFFF"/>
              </a:highlight>
              <a:latin typeface="Calibri"/>
              <a:ea typeface="Calibri"/>
              <a:cs typeface="Calibri"/>
              <a:sym typeface="Calibri"/>
            </a:endParaRPr>
          </a:p>
          <a:p>
            <a:pPr marL="457200" lvl="0" indent="0" algn="l" rtl="0">
              <a:spcBef>
                <a:spcPts val="0"/>
              </a:spcBef>
              <a:spcAft>
                <a:spcPts val="0"/>
              </a:spcAft>
              <a:buNone/>
            </a:pPr>
            <a:endParaRPr sz="2300">
              <a:solidFill>
                <a:srgbClr val="202124"/>
              </a:solidFill>
              <a:highlight>
                <a:srgbClr val="FFFFFF"/>
              </a:highlight>
              <a:latin typeface="Calibri"/>
              <a:ea typeface="Calibri"/>
              <a:cs typeface="Calibri"/>
              <a:sym typeface="Calibri"/>
            </a:endParaRPr>
          </a:p>
          <a:p>
            <a:pPr marL="457200" lvl="0" indent="-374650" algn="l" rtl="0">
              <a:spcBef>
                <a:spcPts val="0"/>
              </a:spcBef>
              <a:spcAft>
                <a:spcPts val="0"/>
              </a:spcAft>
              <a:buClr>
                <a:srgbClr val="202124"/>
              </a:buClr>
              <a:buSzPts val="2300"/>
              <a:buFont typeface="Calibri"/>
              <a:buChar char="●"/>
            </a:pPr>
            <a:r>
              <a:rPr lang="en-GB" sz="2300">
                <a:solidFill>
                  <a:srgbClr val="202124"/>
                </a:solidFill>
                <a:highlight>
                  <a:srgbClr val="FFFFFF"/>
                </a:highlight>
                <a:latin typeface="Calibri"/>
                <a:ea typeface="Calibri"/>
                <a:cs typeface="Calibri"/>
                <a:sym typeface="Calibri"/>
              </a:rPr>
              <a:t>A higher score is better,a score of 444 shows that the customer is loyal and is the best score.</a:t>
            </a:r>
            <a:endParaRPr sz="2300">
              <a:solidFill>
                <a:srgbClr val="202124"/>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rgbClr val="202124"/>
              </a:solidFill>
              <a:highlight>
                <a:srgbClr val="FFFFFF"/>
              </a:highlight>
            </a:endParaRPr>
          </a:p>
          <a:p>
            <a:pPr marL="457200" lvl="0" indent="0" algn="l" rtl="0">
              <a:spcBef>
                <a:spcPts val="0"/>
              </a:spcBef>
              <a:spcAft>
                <a:spcPts val="0"/>
              </a:spcAft>
              <a:buNone/>
            </a:pPr>
            <a:endParaRPr sz="1800">
              <a:solidFill>
                <a:srgbClr val="202124"/>
              </a:solidFill>
              <a:highlight>
                <a:srgbClr val="FFFFFF"/>
              </a:highlight>
            </a:endParaRPr>
          </a:p>
          <a:p>
            <a:pPr marL="45720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p:txBody>
      </p:sp>
      <p:pic>
        <p:nvPicPr>
          <p:cNvPr id="3" name="Audio 2">
            <a:hlinkClick r:id="" action="ppaction://media"/>
            <a:extLst>
              <a:ext uri="{FF2B5EF4-FFF2-40B4-BE49-F238E27FC236}">
                <a16:creationId xmlns:a16="http://schemas.microsoft.com/office/drawing/2014/main" id="{0B0C5E51-95C1-45E4-9E7A-1B3DF8AC35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5"/>
    </mc:Choice>
    <mc:Fallback>
      <p:transition spd="slow" advTm="2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60"/>
          <p:cNvPicPr preferRelativeResize="0"/>
          <p:nvPr/>
        </p:nvPicPr>
        <p:blipFill>
          <a:blip r:embed="rId5">
            <a:alphaModFix/>
          </a:blip>
          <a:stretch>
            <a:fillRect/>
          </a:stretch>
        </p:blipFill>
        <p:spPr>
          <a:xfrm>
            <a:off x="1377050" y="1040300"/>
            <a:ext cx="5915025" cy="3895725"/>
          </a:xfrm>
          <a:prstGeom prst="rect">
            <a:avLst/>
          </a:prstGeom>
          <a:noFill/>
          <a:ln>
            <a:noFill/>
          </a:ln>
        </p:spPr>
      </p:pic>
      <p:sp>
        <p:nvSpPr>
          <p:cNvPr id="1743" name="Google Shape;1743;p60"/>
          <p:cNvSpPr/>
          <p:nvPr/>
        </p:nvSpPr>
        <p:spPr>
          <a:xfrm>
            <a:off x="6322200" y="826625"/>
            <a:ext cx="229500" cy="489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F6A5E0C4-6798-4C88-B7A7-0B1B8257E9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845"/>
    </mc:Choice>
    <mc:Fallback xmlns="">
      <p:transition spd="slow" advTm="15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3"/>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txBox="1">
            <a:spLocks noGrp="1"/>
          </p:cNvSpPr>
          <p:nvPr>
            <p:ph type="title"/>
          </p:nvPr>
        </p:nvSpPr>
        <p:spPr>
          <a:xfrm>
            <a:off x="796175" y="2359750"/>
            <a:ext cx="2850600" cy="1241400"/>
          </a:xfrm>
          <a:prstGeom prst="rect">
            <a:avLst/>
          </a:prstGeom>
        </p:spPr>
        <p:txBody>
          <a:bodyPr spcFirstLastPara="1" wrap="square" lIns="91425" tIns="91425" rIns="91425" bIns="91425" anchor="ctr" anchorCtr="0">
            <a:noAutofit/>
          </a:bodyPr>
          <a:lstStyle/>
          <a:p>
            <a:r>
              <a:rPr lang="en-GB" sz="3900"/>
              <a:t>Outcome</a:t>
            </a:r>
          </a:p>
        </p:txBody>
      </p:sp>
      <p:grpSp>
        <p:nvGrpSpPr>
          <p:cNvPr id="689" name="Google Shape;689;p33"/>
          <p:cNvGrpSpPr/>
          <p:nvPr/>
        </p:nvGrpSpPr>
        <p:grpSpPr>
          <a:xfrm>
            <a:off x="3093536" y="4221850"/>
            <a:ext cx="279251" cy="280502"/>
            <a:chOff x="3245936" y="3278875"/>
            <a:chExt cx="279251" cy="280502"/>
          </a:xfrm>
        </p:grpSpPr>
        <p:sp>
          <p:nvSpPr>
            <p:cNvPr id="690" name="Google Shape;69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3"/>
          <p:cNvGrpSpPr/>
          <p:nvPr/>
        </p:nvGrpSpPr>
        <p:grpSpPr>
          <a:xfrm>
            <a:off x="8356852" y="1992625"/>
            <a:ext cx="217525" cy="218499"/>
            <a:chOff x="6548002" y="3230725"/>
            <a:chExt cx="217525" cy="218499"/>
          </a:xfrm>
        </p:grpSpPr>
        <p:sp>
          <p:nvSpPr>
            <p:cNvPr id="695" name="Google Shape;695;p33"/>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3"/>
          <p:cNvGrpSpPr/>
          <p:nvPr/>
        </p:nvGrpSpPr>
        <p:grpSpPr>
          <a:xfrm>
            <a:off x="8440752" y="4221850"/>
            <a:ext cx="217525" cy="218499"/>
            <a:chOff x="6591027" y="3544075"/>
            <a:chExt cx="217525" cy="218499"/>
          </a:xfrm>
        </p:grpSpPr>
        <p:sp>
          <p:nvSpPr>
            <p:cNvPr id="700" name="Google Shape;700;p33"/>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3"/>
          <p:cNvGrpSpPr/>
          <p:nvPr/>
        </p:nvGrpSpPr>
        <p:grpSpPr>
          <a:xfrm>
            <a:off x="6547165" y="297900"/>
            <a:ext cx="243082" cy="242093"/>
            <a:chOff x="6547165" y="297900"/>
            <a:chExt cx="243082" cy="242093"/>
          </a:xfrm>
        </p:grpSpPr>
        <p:sp>
          <p:nvSpPr>
            <p:cNvPr id="705" name="Google Shape;705;p33"/>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2815661" y="780875"/>
            <a:ext cx="279251" cy="280502"/>
            <a:chOff x="3245936" y="3278875"/>
            <a:chExt cx="279251" cy="280502"/>
          </a:xfrm>
        </p:grpSpPr>
        <p:sp>
          <p:nvSpPr>
            <p:cNvPr id="710" name="Google Shape;71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3217100" y="875250"/>
            <a:ext cx="4670375" cy="3775875"/>
            <a:chOff x="3217100" y="875250"/>
            <a:chExt cx="4670375" cy="3775875"/>
          </a:xfrm>
        </p:grpSpPr>
        <p:sp>
          <p:nvSpPr>
            <p:cNvPr id="715" name="Google Shape;715;p33"/>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33"/>
          <p:cNvSpPr txBox="1">
            <a:spLocks noGrp="1"/>
          </p:cNvSpPr>
          <p:nvPr>
            <p:ph type="title" idx="2"/>
          </p:nvPr>
        </p:nvSpPr>
        <p:spPr>
          <a:xfrm>
            <a:off x="720000" y="1460378"/>
            <a:ext cx="879000" cy="899400"/>
          </a:xfrm>
          <a:prstGeom prst="rect">
            <a:avLst/>
          </a:prstGeom>
        </p:spPr>
        <p:txBody>
          <a:bodyPr spcFirstLastPara="1" wrap="square" lIns="91425" tIns="91425" rIns="91425" bIns="91425" anchor="ctr" anchorCtr="0">
            <a:noAutofit/>
          </a:bodyPr>
          <a:lstStyle/>
          <a:p>
            <a:r>
              <a:rPr lang="en-GB" sz="5800"/>
              <a:t>4 </a:t>
            </a:r>
            <a:endParaRPr sz="5800"/>
          </a:p>
        </p:txBody>
      </p:sp>
      <p:pic>
        <p:nvPicPr>
          <p:cNvPr id="3" name="Audio 2">
            <a:hlinkClick r:id="" action="ppaction://media"/>
            <a:extLst>
              <a:ext uri="{FF2B5EF4-FFF2-40B4-BE49-F238E27FC236}">
                <a16:creationId xmlns:a16="http://schemas.microsoft.com/office/drawing/2014/main" id="{BE4AD82E-91E0-4ACD-84A2-E7311AFCDE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832795545"/>
      </p:ext>
    </p:extLst>
  </p:cSld>
  <p:clrMapOvr>
    <a:masterClrMapping/>
  </p:clrMapOvr>
  <mc:AlternateContent xmlns:mc="http://schemas.openxmlformats.org/markup-compatibility/2006" xmlns:p14="http://schemas.microsoft.com/office/powerpoint/2010/main">
    <mc:Choice Requires="p14">
      <p:transition spd="slow" p14:dur="2000" advTm="474"/>
    </mc:Choice>
    <mc:Fallback xmlns="">
      <p:transition spd="slow" advTm="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grpSp>
        <p:nvGrpSpPr>
          <p:cNvPr id="1748" name="Google Shape;1748;p61"/>
          <p:cNvGrpSpPr/>
          <p:nvPr/>
        </p:nvGrpSpPr>
        <p:grpSpPr>
          <a:xfrm rot="5400000">
            <a:off x="7217294" y="-16997"/>
            <a:ext cx="219461" cy="220453"/>
            <a:chOff x="7518837" y="4828446"/>
            <a:chExt cx="219461" cy="220453"/>
          </a:xfrm>
        </p:grpSpPr>
        <p:sp>
          <p:nvSpPr>
            <p:cNvPr id="1749" name="Google Shape;1749;p61"/>
            <p:cNvSpPr/>
            <p:nvPr/>
          </p:nvSpPr>
          <p:spPr>
            <a:xfrm>
              <a:off x="7623137" y="482844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1"/>
            <p:cNvSpPr/>
            <p:nvPr/>
          </p:nvSpPr>
          <p:spPr>
            <a:xfrm>
              <a:off x="7623137" y="497700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1"/>
            <p:cNvSpPr/>
            <p:nvPr/>
          </p:nvSpPr>
          <p:spPr>
            <a:xfrm>
              <a:off x="7667445" y="493175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1"/>
            <p:cNvSpPr/>
            <p:nvPr/>
          </p:nvSpPr>
          <p:spPr>
            <a:xfrm>
              <a:off x="7518837" y="493175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1"/>
          <p:cNvGrpSpPr/>
          <p:nvPr/>
        </p:nvGrpSpPr>
        <p:grpSpPr>
          <a:xfrm rot="5400000">
            <a:off x="3028216" y="4864732"/>
            <a:ext cx="165327" cy="166060"/>
            <a:chOff x="8978675" y="3896150"/>
            <a:chExt cx="165327" cy="166060"/>
          </a:xfrm>
        </p:grpSpPr>
        <p:sp>
          <p:nvSpPr>
            <p:cNvPr id="1754" name="Google Shape;1754;p61"/>
            <p:cNvSpPr/>
            <p:nvPr/>
          </p:nvSpPr>
          <p:spPr>
            <a:xfrm>
              <a:off x="9057247" y="3896150"/>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1"/>
            <p:cNvSpPr/>
            <p:nvPr/>
          </p:nvSpPr>
          <p:spPr>
            <a:xfrm>
              <a:off x="9057247" y="40080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1"/>
            <p:cNvSpPr/>
            <p:nvPr/>
          </p:nvSpPr>
          <p:spPr>
            <a:xfrm>
              <a:off x="9090625" y="39739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1"/>
            <p:cNvSpPr/>
            <p:nvPr/>
          </p:nvSpPr>
          <p:spPr>
            <a:xfrm>
              <a:off x="8978675" y="39739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61"/>
          <p:cNvGrpSpPr/>
          <p:nvPr/>
        </p:nvGrpSpPr>
        <p:grpSpPr>
          <a:xfrm rot="5400000">
            <a:off x="1110181" y="150853"/>
            <a:ext cx="219461" cy="220453"/>
            <a:chOff x="8839387" y="2795671"/>
            <a:chExt cx="219461" cy="220453"/>
          </a:xfrm>
        </p:grpSpPr>
        <p:sp>
          <p:nvSpPr>
            <p:cNvPr id="1759" name="Google Shape;1759;p61"/>
            <p:cNvSpPr/>
            <p:nvPr/>
          </p:nvSpPr>
          <p:spPr>
            <a:xfrm>
              <a:off x="8943687" y="27956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1"/>
            <p:cNvSpPr/>
            <p:nvPr/>
          </p:nvSpPr>
          <p:spPr>
            <a:xfrm>
              <a:off x="8943687" y="29442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1"/>
            <p:cNvSpPr/>
            <p:nvPr/>
          </p:nvSpPr>
          <p:spPr>
            <a:xfrm>
              <a:off x="8987995" y="28989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1"/>
            <p:cNvSpPr/>
            <p:nvPr/>
          </p:nvSpPr>
          <p:spPr>
            <a:xfrm>
              <a:off x="8839387" y="28989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61"/>
          <p:cNvGrpSpPr/>
          <p:nvPr/>
        </p:nvGrpSpPr>
        <p:grpSpPr>
          <a:xfrm rot="5400000">
            <a:off x="3028216" y="347008"/>
            <a:ext cx="165326" cy="166061"/>
            <a:chOff x="5272527" y="4855649"/>
            <a:chExt cx="165326" cy="166061"/>
          </a:xfrm>
        </p:grpSpPr>
        <p:sp>
          <p:nvSpPr>
            <p:cNvPr id="1764" name="Google Shape;1764;p61"/>
            <p:cNvSpPr/>
            <p:nvPr/>
          </p:nvSpPr>
          <p:spPr>
            <a:xfrm>
              <a:off x="5351098" y="4855649"/>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1"/>
            <p:cNvSpPr/>
            <p:nvPr/>
          </p:nvSpPr>
          <p:spPr>
            <a:xfrm>
              <a:off x="5351098" y="496755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1"/>
            <p:cNvSpPr/>
            <p:nvPr/>
          </p:nvSpPr>
          <p:spPr>
            <a:xfrm>
              <a:off x="5384476" y="493346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1"/>
            <p:cNvSpPr/>
            <p:nvPr/>
          </p:nvSpPr>
          <p:spPr>
            <a:xfrm>
              <a:off x="5272527" y="493346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 name="Google Shape;1768;p6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Outcome of the project</a:t>
            </a:r>
            <a:endParaRPr>
              <a:solidFill>
                <a:schemeClr val="lt2"/>
              </a:solidFill>
            </a:endParaRPr>
          </a:p>
        </p:txBody>
      </p:sp>
      <p:sp>
        <p:nvSpPr>
          <p:cNvPr id="1769" name="Google Shape;1769;p61"/>
          <p:cNvSpPr txBox="1"/>
          <p:nvPr/>
        </p:nvSpPr>
        <p:spPr>
          <a:xfrm>
            <a:off x="428625" y="1034850"/>
            <a:ext cx="8633700" cy="42483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Font typeface="Calibri"/>
              <a:buChar char="●"/>
            </a:pPr>
            <a:r>
              <a:rPr lang="en-GB" sz="2300">
                <a:latin typeface="Calibri"/>
                <a:ea typeface="Calibri"/>
                <a:cs typeface="Calibri"/>
                <a:sym typeface="Calibri"/>
              </a:rPr>
              <a:t>Able to segment customers based on their activity through calculated rfm value</a:t>
            </a:r>
            <a:endParaRPr sz="2300">
              <a:latin typeface="Calibri"/>
              <a:ea typeface="Calibri"/>
              <a:cs typeface="Calibri"/>
              <a:sym typeface="Calibri"/>
            </a:endParaRPr>
          </a:p>
          <a:p>
            <a:pPr marL="457200" lvl="0" indent="0" algn="l" rtl="0">
              <a:spcBef>
                <a:spcPts val="0"/>
              </a:spcBef>
              <a:spcAft>
                <a:spcPts val="0"/>
              </a:spcAft>
              <a:buNone/>
            </a:pPr>
            <a:endParaRPr sz="2300">
              <a:latin typeface="Calibri"/>
              <a:ea typeface="Calibri"/>
              <a:cs typeface="Calibri"/>
              <a:sym typeface="Calibri"/>
            </a:endParaRPr>
          </a:p>
          <a:p>
            <a:pPr marL="457200" lvl="0" indent="-374650" algn="l" rtl="0">
              <a:spcBef>
                <a:spcPts val="0"/>
              </a:spcBef>
              <a:spcAft>
                <a:spcPts val="0"/>
              </a:spcAft>
              <a:buSzPts val="2300"/>
              <a:buFont typeface="Calibri"/>
              <a:buChar char="●"/>
            </a:pPr>
            <a:r>
              <a:rPr lang="en-GB" sz="2300">
                <a:latin typeface="Calibri"/>
                <a:ea typeface="Calibri"/>
                <a:cs typeface="Calibri"/>
                <a:sym typeface="Calibri"/>
              </a:rPr>
              <a:t>This will help  improve the marketing strategy</a:t>
            </a:r>
            <a:endParaRPr sz="2300">
              <a:latin typeface="Calibri"/>
              <a:ea typeface="Calibri"/>
              <a:cs typeface="Calibri"/>
              <a:sym typeface="Calibri"/>
            </a:endParaRPr>
          </a:p>
          <a:p>
            <a:pPr marL="457200" lvl="0" indent="0" algn="l" rtl="0">
              <a:spcBef>
                <a:spcPts val="0"/>
              </a:spcBef>
              <a:spcAft>
                <a:spcPts val="0"/>
              </a:spcAft>
              <a:buNone/>
            </a:pPr>
            <a:endParaRPr sz="2300">
              <a:latin typeface="Calibri"/>
              <a:ea typeface="Calibri"/>
              <a:cs typeface="Calibri"/>
              <a:sym typeface="Calibri"/>
            </a:endParaRPr>
          </a:p>
          <a:p>
            <a:pPr marL="457200" lvl="0" indent="-374650" algn="l" rtl="0">
              <a:spcBef>
                <a:spcPts val="0"/>
              </a:spcBef>
              <a:spcAft>
                <a:spcPts val="0"/>
              </a:spcAft>
              <a:buSzPts val="2300"/>
              <a:buFont typeface="Calibri"/>
              <a:buChar char="●"/>
            </a:pPr>
            <a:r>
              <a:rPr lang="en-GB" sz="2300">
                <a:latin typeface="Calibri"/>
                <a:ea typeface="Calibri"/>
                <a:cs typeface="Calibri"/>
                <a:sym typeface="Calibri"/>
              </a:rPr>
              <a:t>It has solved our original problem of increasing revenue</a:t>
            </a:r>
            <a:endParaRPr sz="2300">
              <a:latin typeface="Calibri"/>
              <a:ea typeface="Calibri"/>
              <a:cs typeface="Calibri"/>
              <a:sym typeface="Calibri"/>
            </a:endParaRPr>
          </a:p>
          <a:p>
            <a:pPr marL="457200" lvl="0" indent="0" algn="l" rtl="0">
              <a:spcBef>
                <a:spcPts val="0"/>
              </a:spcBef>
              <a:spcAft>
                <a:spcPts val="0"/>
              </a:spcAft>
              <a:buNone/>
            </a:pPr>
            <a:endParaRPr sz="2300">
              <a:latin typeface="Calibri"/>
              <a:ea typeface="Calibri"/>
              <a:cs typeface="Calibri"/>
              <a:sym typeface="Calibri"/>
            </a:endParaRPr>
          </a:p>
          <a:p>
            <a:pPr marL="457200" lvl="0" indent="-374650" algn="l" rtl="0">
              <a:spcBef>
                <a:spcPts val="0"/>
              </a:spcBef>
              <a:spcAft>
                <a:spcPts val="0"/>
              </a:spcAft>
              <a:buSzPts val="2300"/>
              <a:buFont typeface="Calibri"/>
              <a:buChar char="●"/>
            </a:pPr>
            <a:r>
              <a:rPr lang="en-GB" sz="2300">
                <a:solidFill>
                  <a:srgbClr val="111111"/>
                </a:solidFill>
                <a:latin typeface="Calibri"/>
                <a:ea typeface="Calibri"/>
                <a:cs typeface="Calibri"/>
                <a:sym typeface="Calibri"/>
              </a:rPr>
              <a:t>We had expected that maximum orders would come during the weekends when people are at home,but surprisingly weekends recorded minimum sales</a:t>
            </a:r>
            <a:endParaRPr sz="2300">
              <a:solidFill>
                <a:srgbClr val="111111"/>
              </a:solidFill>
              <a:latin typeface="Calibri"/>
              <a:ea typeface="Calibri"/>
              <a:cs typeface="Calibri"/>
              <a:sym typeface="Calibri"/>
            </a:endParaRPr>
          </a:p>
          <a:p>
            <a:pPr marL="457200" lvl="0" indent="0" algn="l" rtl="0">
              <a:spcBef>
                <a:spcPts val="0"/>
              </a:spcBef>
              <a:spcAft>
                <a:spcPts val="0"/>
              </a:spcAft>
              <a:buNone/>
            </a:pPr>
            <a:endParaRPr sz="2000">
              <a:solidFill>
                <a:srgbClr val="11111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57CEF305-EFAE-405C-BCA8-805BAE7A41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70"/>
    </mc:Choice>
    <mc:Fallback>
      <p:transition spd="slow" advTm="21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3"/>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txBox="1">
            <a:spLocks noGrp="1"/>
          </p:cNvSpPr>
          <p:nvPr>
            <p:ph type="title"/>
          </p:nvPr>
        </p:nvSpPr>
        <p:spPr>
          <a:xfrm>
            <a:off x="774609" y="2758722"/>
            <a:ext cx="2850600" cy="1241400"/>
          </a:xfrm>
          <a:prstGeom prst="rect">
            <a:avLst/>
          </a:prstGeom>
        </p:spPr>
        <p:txBody>
          <a:bodyPr spcFirstLastPara="1" wrap="square" lIns="91425" tIns="91425" rIns="91425" bIns="91425" anchor="ctr" anchorCtr="0">
            <a:noAutofit/>
          </a:bodyPr>
          <a:lstStyle/>
          <a:p>
            <a:r>
              <a:rPr lang="en-GB" sz="3900"/>
              <a:t>Data-driven insights</a:t>
            </a:r>
          </a:p>
        </p:txBody>
      </p:sp>
      <p:grpSp>
        <p:nvGrpSpPr>
          <p:cNvPr id="689" name="Google Shape;689;p33"/>
          <p:cNvGrpSpPr/>
          <p:nvPr/>
        </p:nvGrpSpPr>
        <p:grpSpPr>
          <a:xfrm>
            <a:off x="3093536" y="4221850"/>
            <a:ext cx="279251" cy="280502"/>
            <a:chOff x="3245936" y="3278875"/>
            <a:chExt cx="279251" cy="280502"/>
          </a:xfrm>
        </p:grpSpPr>
        <p:sp>
          <p:nvSpPr>
            <p:cNvPr id="690" name="Google Shape;69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3"/>
          <p:cNvGrpSpPr/>
          <p:nvPr/>
        </p:nvGrpSpPr>
        <p:grpSpPr>
          <a:xfrm>
            <a:off x="8356852" y="1992625"/>
            <a:ext cx="217525" cy="218499"/>
            <a:chOff x="6548002" y="3230725"/>
            <a:chExt cx="217525" cy="218499"/>
          </a:xfrm>
        </p:grpSpPr>
        <p:sp>
          <p:nvSpPr>
            <p:cNvPr id="695" name="Google Shape;695;p33"/>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3"/>
          <p:cNvGrpSpPr/>
          <p:nvPr/>
        </p:nvGrpSpPr>
        <p:grpSpPr>
          <a:xfrm>
            <a:off x="8440752" y="4221850"/>
            <a:ext cx="217525" cy="218499"/>
            <a:chOff x="6591027" y="3544075"/>
            <a:chExt cx="217525" cy="218499"/>
          </a:xfrm>
        </p:grpSpPr>
        <p:sp>
          <p:nvSpPr>
            <p:cNvPr id="700" name="Google Shape;700;p33"/>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3"/>
          <p:cNvGrpSpPr/>
          <p:nvPr/>
        </p:nvGrpSpPr>
        <p:grpSpPr>
          <a:xfrm>
            <a:off x="6547165" y="297900"/>
            <a:ext cx="243082" cy="242093"/>
            <a:chOff x="6547165" y="297900"/>
            <a:chExt cx="243082" cy="242093"/>
          </a:xfrm>
        </p:grpSpPr>
        <p:sp>
          <p:nvSpPr>
            <p:cNvPr id="705" name="Google Shape;705;p33"/>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2815661" y="780875"/>
            <a:ext cx="279251" cy="280502"/>
            <a:chOff x="3245936" y="3278875"/>
            <a:chExt cx="279251" cy="280502"/>
          </a:xfrm>
        </p:grpSpPr>
        <p:sp>
          <p:nvSpPr>
            <p:cNvPr id="710" name="Google Shape;71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3217100" y="875250"/>
            <a:ext cx="4670375" cy="3775875"/>
            <a:chOff x="3217100" y="875250"/>
            <a:chExt cx="4670375" cy="3775875"/>
          </a:xfrm>
        </p:grpSpPr>
        <p:sp>
          <p:nvSpPr>
            <p:cNvPr id="715" name="Google Shape;715;p33"/>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33"/>
          <p:cNvSpPr txBox="1">
            <a:spLocks noGrp="1"/>
          </p:cNvSpPr>
          <p:nvPr>
            <p:ph type="title" idx="2"/>
          </p:nvPr>
        </p:nvSpPr>
        <p:spPr>
          <a:xfrm>
            <a:off x="720000" y="1460378"/>
            <a:ext cx="879000" cy="899400"/>
          </a:xfrm>
          <a:prstGeom prst="rect">
            <a:avLst/>
          </a:prstGeom>
        </p:spPr>
        <p:txBody>
          <a:bodyPr spcFirstLastPara="1" wrap="square" lIns="91425" tIns="91425" rIns="91425" bIns="91425" anchor="ctr" anchorCtr="0">
            <a:noAutofit/>
          </a:bodyPr>
          <a:lstStyle/>
          <a:p>
            <a:r>
              <a:rPr lang="en-US" sz="5800"/>
              <a:t>5</a:t>
            </a:r>
            <a:endParaRPr sz="5800"/>
          </a:p>
        </p:txBody>
      </p:sp>
      <p:pic>
        <p:nvPicPr>
          <p:cNvPr id="2" name="Audio 1">
            <a:hlinkClick r:id="" action="ppaction://media"/>
            <a:extLst>
              <a:ext uri="{FF2B5EF4-FFF2-40B4-BE49-F238E27FC236}">
                <a16:creationId xmlns:a16="http://schemas.microsoft.com/office/drawing/2014/main" id="{35534323-BB43-46AA-9DBC-21310EBAE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033413661"/>
      </p:ext>
    </p:extLst>
  </p:cSld>
  <p:clrMapOvr>
    <a:masterClrMapping/>
  </p:clrMapOvr>
  <mc:AlternateContent xmlns:mc="http://schemas.openxmlformats.org/markup-compatibility/2006">
    <mc:Choice xmlns:p14="http://schemas.microsoft.com/office/powerpoint/2010/main" Requires="p14">
      <p:transition spd="slow" p14:dur="2000" advTm="5931"/>
    </mc:Choice>
    <mc:Fallback>
      <p:transition spd="slow" advTm="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grpSp>
        <p:nvGrpSpPr>
          <p:cNvPr id="1774" name="Google Shape;1774;p62"/>
          <p:cNvGrpSpPr/>
          <p:nvPr/>
        </p:nvGrpSpPr>
        <p:grpSpPr>
          <a:xfrm>
            <a:off x="406600" y="118825"/>
            <a:ext cx="183075" cy="183902"/>
            <a:chOff x="7677975" y="147700"/>
            <a:chExt cx="183075" cy="183902"/>
          </a:xfrm>
        </p:grpSpPr>
        <p:sp>
          <p:nvSpPr>
            <p:cNvPr id="1775" name="Google Shape;1775;p62"/>
            <p:cNvSpPr/>
            <p:nvPr/>
          </p:nvSpPr>
          <p:spPr>
            <a:xfrm>
              <a:off x="7764982" y="147700"/>
              <a:ext cx="9889" cy="59972"/>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2"/>
            <p:cNvSpPr/>
            <p:nvPr/>
          </p:nvSpPr>
          <p:spPr>
            <a:xfrm>
              <a:off x="7764982" y="271630"/>
              <a:ext cx="9889" cy="59972"/>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2"/>
            <p:cNvSpPr/>
            <p:nvPr/>
          </p:nvSpPr>
          <p:spPr>
            <a:xfrm>
              <a:off x="7801943" y="233879"/>
              <a:ext cx="59107" cy="1071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2"/>
            <p:cNvSpPr/>
            <p:nvPr/>
          </p:nvSpPr>
          <p:spPr>
            <a:xfrm>
              <a:off x="7677975" y="233879"/>
              <a:ext cx="59145" cy="1071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2"/>
          <p:cNvGrpSpPr/>
          <p:nvPr/>
        </p:nvGrpSpPr>
        <p:grpSpPr>
          <a:xfrm>
            <a:off x="1750448" y="135884"/>
            <a:ext cx="149135" cy="149780"/>
            <a:chOff x="2267375" y="95710"/>
            <a:chExt cx="225449" cy="226458"/>
          </a:xfrm>
        </p:grpSpPr>
        <p:sp>
          <p:nvSpPr>
            <p:cNvPr id="1780" name="Google Shape;1780;p62"/>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2"/>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2"/>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2"/>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6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Data driven insights</a:t>
            </a:r>
            <a:endParaRPr>
              <a:solidFill>
                <a:schemeClr val="lt2"/>
              </a:solidFill>
            </a:endParaRPr>
          </a:p>
        </p:txBody>
      </p:sp>
      <p:sp>
        <p:nvSpPr>
          <p:cNvPr id="1785" name="Google Shape;1785;p62"/>
          <p:cNvSpPr txBox="1"/>
          <p:nvPr/>
        </p:nvSpPr>
        <p:spPr>
          <a:xfrm>
            <a:off x="520475" y="1377725"/>
            <a:ext cx="7903500" cy="3613200"/>
          </a:xfrm>
          <a:prstGeom prst="rect">
            <a:avLst/>
          </a:prstGeom>
          <a:noFill/>
          <a:ln>
            <a:noFill/>
          </a:ln>
        </p:spPr>
        <p:txBody>
          <a:bodyPr spcFirstLastPara="1" wrap="square" lIns="91425" tIns="91425" rIns="91425" bIns="91425" anchor="t" anchorCtr="0">
            <a:spAutoFit/>
          </a:bodyPr>
          <a:lstStyle/>
          <a:p>
            <a:pPr marL="457200" indent="-374650">
              <a:buSzPts val="2300"/>
              <a:buFont typeface="Calibri"/>
              <a:buChar char="●"/>
            </a:pPr>
            <a:r>
              <a:rPr lang="en-GB" sz="2300" dirty="0">
                <a:solidFill>
                  <a:srgbClr val="111111"/>
                </a:solidFill>
                <a:latin typeface="Calibri"/>
                <a:ea typeface="Calibri"/>
                <a:cs typeface="Calibri"/>
                <a:sym typeface="Calibri"/>
              </a:rPr>
              <a:t>Company should ramp up their marketing efforts</a:t>
            </a:r>
            <a:endParaRPr sz="2300" dirty="0">
              <a:solidFill>
                <a:srgbClr val="111111"/>
              </a:solidFill>
              <a:latin typeface="Calibri"/>
              <a:ea typeface="Calibri"/>
              <a:cs typeface="Calibri"/>
              <a:sym typeface="Calibri"/>
            </a:endParaRPr>
          </a:p>
          <a:p>
            <a:pPr marL="457200" lvl="0" indent="0" algn="l" rtl="0">
              <a:spcBef>
                <a:spcPts val="0"/>
              </a:spcBef>
              <a:spcAft>
                <a:spcPts val="0"/>
              </a:spcAft>
              <a:buNone/>
            </a:pPr>
            <a:endParaRPr sz="2300">
              <a:solidFill>
                <a:srgbClr val="111111"/>
              </a:solidFill>
              <a:latin typeface="Calibri"/>
              <a:ea typeface="Calibri"/>
              <a:cs typeface="Calibri"/>
              <a:sym typeface="Calibri"/>
            </a:endParaRPr>
          </a:p>
          <a:p>
            <a:pPr marL="457200" lvl="0" indent="-374650" algn="l" rtl="0">
              <a:lnSpc>
                <a:spcPct val="115000"/>
              </a:lnSpc>
              <a:spcBef>
                <a:spcPts val="0"/>
              </a:spcBef>
              <a:spcAft>
                <a:spcPts val="0"/>
              </a:spcAft>
              <a:buClr>
                <a:srgbClr val="111111"/>
              </a:buClr>
              <a:buSzPts val="2300"/>
              <a:buFont typeface="Calibri"/>
              <a:buChar char="●"/>
            </a:pPr>
            <a:r>
              <a:rPr lang="en-GB" sz="2300" dirty="0">
                <a:solidFill>
                  <a:srgbClr val="111111"/>
                </a:solidFill>
                <a:highlight>
                  <a:schemeClr val="lt1"/>
                </a:highlight>
                <a:latin typeface="Calibri"/>
                <a:ea typeface="Calibri"/>
                <a:cs typeface="Calibri"/>
                <a:sym typeface="Calibri"/>
              </a:rPr>
              <a:t>The company should cater to the products the locals are more likely to purchase to increase sales during the festive season</a:t>
            </a:r>
            <a:endParaRPr sz="2300" dirty="0">
              <a:solidFill>
                <a:srgbClr val="111111"/>
              </a:solidFill>
              <a:highlight>
                <a:schemeClr val="lt1"/>
              </a:highlight>
              <a:latin typeface="Calibri"/>
              <a:ea typeface="Calibri"/>
              <a:cs typeface="Calibri"/>
              <a:sym typeface="Calibri"/>
            </a:endParaRPr>
          </a:p>
          <a:p>
            <a:pPr marL="457200" lvl="0" indent="0" algn="l" rtl="0">
              <a:lnSpc>
                <a:spcPct val="115000"/>
              </a:lnSpc>
              <a:spcBef>
                <a:spcPts val="0"/>
              </a:spcBef>
              <a:spcAft>
                <a:spcPts val="0"/>
              </a:spcAft>
              <a:buNone/>
            </a:pPr>
            <a:endParaRPr sz="2300">
              <a:solidFill>
                <a:srgbClr val="111111"/>
              </a:solidFill>
              <a:highlight>
                <a:schemeClr val="lt1"/>
              </a:highlight>
              <a:latin typeface="Calibri"/>
              <a:ea typeface="Calibri"/>
              <a:cs typeface="Calibri"/>
              <a:sym typeface="Calibri"/>
            </a:endParaRPr>
          </a:p>
          <a:p>
            <a:pPr marL="457200" lvl="0" indent="-374650" algn="l" rtl="0">
              <a:lnSpc>
                <a:spcPct val="115000"/>
              </a:lnSpc>
              <a:spcBef>
                <a:spcPts val="0"/>
              </a:spcBef>
              <a:spcAft>
                <a:spcPts val="0"/>
              </a:spcAft>
              <a:buClr>
                <a:srgbClr val="111111"/>
              </a:buClr>
              <a:buSzPts val="2300"/>
              <a:buFont typeface="Calibri"/>
              <a:buChar char="●"/>
            </a:pPr>
            <a:r>
              <a:rPr lang="en-GB" sz="2300" dirty="0">
                <a:solidFill>
                  <a:srgbClr val="111111"/>
                </a:solidFill>
                <a:latin typeface="Calibri"/>
                <a:ea typeface="Calibri"/>
                <a:cs typeface="Calibri"/>
                <a:sym typeface="Calibri"/>
              </a:rPr>
              <a:t>Vouchers to encourage inactive customers to come back</a:t>
            </a:r>
            <a:endParaRPr sz="2300" dirty="0">
              <a:solidFill>
                <a:srgbClr val="111111"/>
              </a:solidFill>
              <a:highlight>
                <a:schemeClr val="lt1"/>
              </a:highlight>
              <a:latin typeface="Calibri"/>
              <a:ea typeface="Calibri"/>
              <a:cs typeface="Calibri"/>
              <a:sym typeface="Calibri"/>
            </a:endParaRPr>
          </a:p>
          <a:p>
            <a:pPr marL="457200" lvl="0" indent="0" algn="l" rtl="0">
              <a:lnSpc>
                <a:spcPct val="115000"/>
              </a:lnSpc>
              <a:spcBef>
                <a:spcPts val="0"/>
              </a:spcBef>
              <a:spcAft>
                <a:spcPts val="0"/>
              </a:spcAft>
              <a:buNone/>
            </a:pPr>
            <a:endParaRPr sz="3000">
              <a:solidFill>
                <a:srgbClr val="111111"/>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None/>
            </a:pPr>
            <a:endParaRPr sz="1000">
              <a:solidFill>
                <a:srgbClr val="111111"/>
              </a:solidFill>
              <a:latin typeface="Times New Roman"/>
              <a:ea typeface="Times New Roman"/>
              <a:cs typeface="Times New Roman"/>
              <a:sym typeface="Times New Roman"/>
            </a:endParaRPr>
          </a:p>
        </p:txBody>
      </p:sp>
      <p:pic>
        <p:nvPicPr>
          <p:cNvPr id="3" name="Audio 2">
            <a:hlinkClick r:id="" action="ppaction://media"/>
            <a:extLst>
              <a:ext uri="{FF2B5EF4-FFF2-40B4-BE49-F238E27FC236}">
                <a16:creationId xmlns:a16="http://schemas.microsoft.com/office/drawing/2014/main" id="{FAE86444-B854-4E2A-88A6-EF034E6436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48"/>
    </mc:Choice>
    <mc:Fallback>
      <p:transition spd="slow" advTm="27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3"/>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txBox="1">
            <a:spLocks noGrp="1"/>
          </p:cNvSpPr>
          <p:nvPr>
            <p:ph type="title"/>
          </p:nvPr>
        </p:nvSpPr>
        <p:spPr>
          <a:xfrm>
            <a:off x="774609" y="2758722"/>
            <a:ext cx="3152524" cy="1241400"/>
          </a:xfrm>
          <a:prstGeom prst="rect">
            <a:avLst/>
          </a:prstGeom>
        </p:spPr>
        <p:txBody>
          <a:bodyPr spcFirstLastPara="1" wrap="square" lIns="91425" tIns="91425" rIns="91425" bIns="91425" anchor="ctr" anchorCtr="0">
            <a:noAutofit/>
          </a:bodyPr>
          <a:lstStyle/>
          <a:p>
            <a:r>
              <a:rPr lang="en-GB" sz="3900"/>
              <a:t>Conclusion</a:t>
            </a:r>
          </a:p>
        </p:txBody>
      </p:sp>
      <p:grpSp>
        <p:nvGrpSpPr>
          <p:cNvPr id="689" name="Google Shape;689;p33"/>
          <p:cNvGrpSpPr/>
          <p:nvPr/>
        </p:nvGrpSpPr>
        <p:grpSpPr>
          <a:xfrm>
            <a:off x="3093536" y="4221850"/>
            <a:ext cx="279251" cy="280502"/>
            <a:chOff x="3245936" y="3278875"/>
            <a:chExt cx="279251" cy="280502"/>
          </a:xfrm>
        </p:grpSpPr>
        <p:sp>
          <p:nvSpPr>
            <p:cNvPr id="690" name="Google Shape;69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3"/>
          <p:cNvGrpSpPr/>
          <p:nvPr/>
        </p:nvGrpSpPr>
        <p:grpSpPr>
          <a:xfrm>
            <a:off x="8356852" y="1992625"/>
            <a:ext cx="217525" cy="218499"/>
            <a:chOff x="6548002" y="3230725"/>
            <a:chExt cx="217525" cy="218499"/>
          </a:xfrm>
        </p:grpSpPr>
        <p:sp>
          <p:nvSpPr>
            <p:cNvPr id="695" name="Google Shape;695;p33"/>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3"/>
          <p:cNvGrpSpPr/>
          <p:nvPr/>
        </p:nvGrpSpPr>
        <p:grpSpPr>
          <a:xfrm>
            <a:off x="8440752" y="4221850"/>
            <a:ext cx="217525" cy="218499"/>
            <a:chOff x="6591027" y="3544075"/>
            <a:chExt cx="217525" cy="218499"/>
          </a:xfrm>
        </p:grpSpPr>
        <p:sp>
          <p:nvSpPr>
            <p:cNvPr id="700" name="Google Shape;700;p33"/>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3"/>
          <p:cNvGrpSpPr/>
          <p:nvPr/>
        </p:nvGrpSpPr>
        <p:grpSpPr>
          <a:xfrm>
            <a:off x="6547165" y="297900"/>
            <a:ext cx="243082" cy="242093"/>
            <a:chOff x="6547165" y="297900"/>
            <a:chExt cx="243082" cy="242093"/>
          </a:xfrm>
        </p:grpSpPr>
        <p:sp>
          <p:nvSpPr>
            <p:cNvPr id="705" name="Google Shape;705;p33"/>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2815661" y="780875"/>
            <a:ext cx="279251" cy="280502"/>
            <a:chOff x="3245936" y="3278875"/>
            <a:chExt cx="279251" cy="280502"/>
          </a:xfrm>
        </p:grpSpPr>
        <p:sp>
          <p:nvSpPr>
            <p:cNvPr id="710" name="Google Shape;710;p33"/>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3217100" y="875250"/>
            <a:ext cx="4670375" cy="3775875"/>
            <a:chOff x="3217100" y="875250"/>
            <a:chExt cx="4670375" cy="3775875"/>
          </a:xfrm>
        </p:grpSpPr>
        <p:sp>
          <p:nvSpPr>
            <p:cNvPr id="715" name="Google Shape;715;p33"/>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33"/>
          <p:cNvSpPr txBox="1">
            <a:spLocks noGrp="1"/>
          </p:cNvSpPr>
          <p:nvPr>
            <p:ph type="title" idx="2"/>
          </p:nvPr>
        </p:nvSpPr>
        <p:spPr>
          <a:xfrm>
            <a:off x="720000" y="1460378"/>
            <a:ext cx="879000" cy="899400"/>
          </a:xfrm>
          <a:prstGeom prst="rect">
            <a:avLst/>
          </a:prstGeom>
        </p:spPr>
        <p:txBody>
          <a:bodyPr spcFirstLastPara="1" wrap="square" lIns="91425" tIns="91425" rIns="91425" bIns="91425" anchor="ctr" anchorCtr="0">
            <a:noAutofit/>
          </a:bodyPr>
          <a:lstStyle/>
          <a:p>
            <a:r>
              <a:rPr lang="en-US" sz="5800"/>
              <a:t>6</a:t>
            </a:r>
            <a:endParaRPr sz="5800"/>
          </a:p>
        </p:txBody>
      </p:sp>
      <p:pic>
        <p:nvPicPr>
          <p:cNvPr id="2" name="Audio 1">
            <a:hlinkClick r:id="" action="ppaction://media"/>
            <a:extLst>
              <a:ext uri="{FF2B5EF4-FFF2-40B4-BE49-F238E27FC236}">
                <a16:creationId xmlns:a16="http://schemas.microsoft.com/office/drawing/2014/main" id="{F337AAE7-688D-4361-B81A-ACDAD86A79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081930707"/>
      </p:ext>
    </p:extLst>
  </p:cSld>
  <p:clrMapOvr>
    <a:masterClrMapping/>
  </p:clrMapOvr>
  <mc:AlternateContent xmlns:mc="http://schemas.openxmlformats.org/markup-compatibility/2006">
    <mc:Choice xmlns:p14="http://schemas.microsoft.com/office/powerpoint/2010/main" Requires="p14">
      <p:transition spd="slow" p14:dur="2000" advTm="3771"/>
    </mc:Choice>
    <mc:Fallback>
      <p:transition spd="slow" advTm="3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63"/>
          <p:cNvGrpSpPr/>
          <p:nvPr/>
        </p:nvGrpSpPr>
        <p:grpSpPr>
          <a:xfrm>
            <a:off x="5410900" y="4782048"/>
            <a:ext cx="225449" cy="226458"/>
            <a:chOff x="2267375" y="95710"/>
            <a:chExt cx="225449" cy="226458"/>
          </a:xfrm>
        </p:grpSpPr>
        <p:sp>
          <p:nvSpPr>
            <p:cNvPr id="1791" name="Google Shape;1791;p63"/>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3"/>
          <p:cNvGrpSpPr/>
          <p:nvPr/>
        </p:nvGrpSpPr>
        <p:grpSpPr>
          <a:xfrm>
            <a:off x="32964" y="2861896"/>
            <a:ext cx="159077" cy="159766"/>
            <a:chOff x="2267375" y="95710"/>
            <a:chExt cx="225449" cy="226458"/>
          </a:xfrm>
        </p:grpSpPr>
        <p:sp>
          <p:nvSpPr>
            <p:cNvPr id="1796" name="Google Shape;1796;p63"/>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3"/>
          <p:cNvGrpSpPr/>
          <p:nvPr/>
        </p:nvGrpSpPr>
        <p:grpSpPr>
          <a:xfrm>
            <a:off x="192050" y="1370248"/>
            <a:ext cx="225449" cy="226458"/>
            <a:chOff x="2267375" y="95710"/>
            <a:chExt cx="225449" cy="226458"/>
          </a:xfrm>
        </p:grpSpPr>
        <p:sp>
          <p:nvSpPr>
            <p:cNvPr id="1801" name="Google Shape;1801;p63"/>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63"/>
          <p:cNvGrpSpPr/>
          <p:nvPr/>
        </p:nvGrpSpPr>
        <p:grpSpPr>
          <a:xfrm>
            <a:off x="8825275" y="4413373"/>
            <a:ext cx="225449" cy="226458"/>
            <a:chOff x="2267375" y="95710"/>
            <a:chExt cx="225449" cy="226458"/>
          </a:xfrm>
        </p:grpSpPr>
        <p:sp>
          <p:nvSpPr>
            <p:cNvPr id="1806" name="Google Shape;1806;p63"/>
            <p:cNvSpPr/>
            <p:nvPr/>
          </p:nvSpPr>
          <p:spPr>
            <a:xfrm>
              <a:off x="2374521" y="95710"/>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374521" y="248320"/>
              <a:ext cx="12178" cy="73849"/>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420037" y="201833"/>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267375" y="201833"/>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0" name="Google Shape;1810;p6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Conclusion</a:t>
            </a:r>
            <a:endParaRPr>
              <a:solidFill>
                <a:schemeClr val="lt2"/>
              </a:solidFill>
            </a:endParaRPr>
          </a:p>
        </p:txBody>
      </p:sp>
      <p:sp>
        <p:nvSpPr>
          <p:cNvPr id="1811" name="Google Shape;1811;p63"/>
          <p:cNvSpPr txBox="1"/>
          <p:nvPr/>
        </p:nvSpPr>
        <p:spPr>
          <a:xfrm>
            <a:off x="720000" y="1839925"/>
            <a:ext cx="7944900" cy="1108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3000">
                <a:solidFill>
                  <a:srgbClr val="111111"/>
                </a:solidFill>
                <a:latin typeface="Calibri"/>
                <a:ea typeface="Calibri"/>
                <a:cs typeface="Calibri"/>
                <a:sym typeface="Calibri"/>
              </a:rPr>
              <a:t>Our analysis has been able to provide a solution for our problem statement.</a:t>
            </a:r>
            <a:endParaRPr sz="3000">
              <a:solidFill>
                <a:srgbClr val="111111"/>
              </a:solidFill>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354EB130-082A-4D57-AFFD-A15215A436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7"/>
    </mc:Choice>
    <mc:Fallback>
      <p:transition spd="slow" advTm="3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grpSp>
        <p:nvGrpSpPr>
          <p:cNvPr id="1816" name="Google Shape;1816;p64"/>
          <p:cNvGrpSpPr/>
          <p:nvPr/>
        </p:nvGrpSpPr>
        <p:grpSpPr>
          <a:xfrm rot="10800000">
            <a:off x="7770520" y="4768074"/>
            <a:ext cx="279251" cy="280502"/>
            <a:chOff x="2600586" y="-790575"/>
            <a:chExt cx="279251" cy="280502"/>
          </a:xfrm>
        </p:grpSpPr>
        <p:sp>
          <p:nvSpPr>
            <p:cNvPr id="1817" name="Google Shape;1817;p64"/>
            <p:cNvSpPr/>
            <p:nvPr/>
          </p:nvSpPr>
          <p:spPr>
            <a:xfrm>
              <a:off x="2733301" y="-7905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733301" y="-6015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789679" y="-6591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2600586" y="-6591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4"/>
          <p:cNvGrpSpPr/>
          <p:nvPr/>
        </p:nvGrpSpPr>
        <p:grpSpPr>
          <a:xfrm rot="10800000">
            <a:off x="4459267" y="4768073"/>
            <a:ext cx="225449" cy="226452"/>
            <a:chOff x="2600577" y="-942975"/>
            <a:chExt cx="225449" cy="226452"/>
          </a:xfrm>
        </p:grpSpPr>
        <p:sp>
          <p:nvSpPr>
            <p:cNvPr id="1822" name="Google Shape;1822;p64"/>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4"/>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4"/>
          <p:cNvGrpSpPr/>
          <p:nvPr/>
        </p:nvGrpSpPr>
        <p:grpSpPr>
          <a:xfrm>
            <a:off x="7707031" y="237661"/>
            <a:ext cx="179826" cy="180626"/>
            <a:chOff x="772452" y="98699"/>
            <a:chExt cx="179826" cy="180626"/>
          </a:xfrm>
        </p:grpSpPr>
        <p:sp>
          <p:nvSpPr>
            <p:cNvPr id="1827" name="Google Shape;1827;p64"/>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64"/>
          <p:cNvGrpSpPr/>
          <p:nvPr/>
        </p:nvGrpSpPr>
        <p:grpSpPr>
          <a:xfrm>
            <a:off x="8809284" y="1037468"/>
            <a:ext cx="219461" cy="220453"/>
            <a:chOff x="772462" y="98696"/>
            <a:chExt cx="219461" cy="220453"/>
          </a:xfrm>
        </p:grpSpPr>
        <p:sp>
          <p:nvSpPr>
            <p:cNvPr id="1832" name="Google Shape;1832;p64"/>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4"/>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4"/>
          <p:cNvGrpSpPr/>
          <p:nvPr/>
        </p:nvGrpSpPr>
        <p:grpSpPr>
          <a:xfrm>
            <a:off x="793177" y="195562"/>
            <a:ext cx="217525" cy="218499"/>
            <a:chOff x="-1723348" y="4595850"/>
            <a:chExt cx="217525" cy="218499"/>
          </a:xfrm>
        </p:grpSpPr>
        <p:sp>
          <p:nvSpPr>
            <p:cNvPr id="1837" name="Google Shape;1837;p64"/>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64"/>
          <p:cNvGrpSpPr/>
          <p:nvPr/>
        </p:nvGrpSpPr>
        <p:grpSpPr>
          <a:xfrm>
            <a:off x="139513" y="736287"/>
            <a:ext cx="180859" cy="180123"/>
            <a:chOff x="6034925" y="548950"/>
            <a:chExt cx="180859" cy="180123"/>
          </a:xfrm>
        </p:grpSpPr>
        <p:sp>
          <p:nvSpPr>
            <p:cNvPr id="1842" name="Google Shape;1842;p64"/>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4"/>
          <p:cNvSpPr txBox="1">
            <a:spLocks noGrp="1"/>
          </p:cNvSpPr>
          <p:nvPr>
            <p:ph type="title"/>
          </p:nvPr>
        </p:nvSpPr>
        <p:spPr>
          <a:xfrm>
            <a:off x="720000" y="237650"/>
            <a:ext cx="7704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chemeClr val="lt2"/>
                </a:solidFill>
              </a:rPr>
              <a:t>References</a:t>
            </a:r>
            <a:endParaRPr/>
          </a:p>
        </p:txBody>
      </p:sp>
      <p:sp>
        <p:nvSpPr>
          <p:cNvPr id="1847" name="Google Shape;1847;p64"/>
          <p:cNvSpPr txBox="1"/>
          <p:nvPr/>
        </p:nvSpPr>
        <p:spPr>
          <a:xfrm>
            <a:off x="320375" y="644450"/>
            <a:ext cx="8708400" cy="5351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GB" sz="2800">
                <a:solidFill>
                  <a:schemeClr val="dk1"/>
                </a:solidFill>
              </a:rPr>
              <a:t>•</a:t>
            </a:r>
            <a:r>
              <a:rPr lang="en-GB" sz="2800" u="sng">
                <a:solidFill>
                  <a:schemeClr val="hlink"/>
                </a:solidFill>
                <a:latin typeface="Calibri"/>
                <a:ea typeface="Calibri"/>
                <a:cs typeface="Calibri"/>
                <a:sym typeface="Calibri"/>
                <a:hlinkClick r:id="rId5"/>
              </a:rPr>
              <a:t>https://towardsdatascience.com/find-your-best-customers-with-customer-segmentation-in-python-61d602f9eee6</a:t>
            </a:r>
            <a:endParaRPr sz="2800" u="sng">
              <a:solidFill>
                <a:schemeClr val="hlink"/>
              </a:solidFill>
              <a:latin typeface="Calibri"/>
              <a:ea typeface="Calibri"/>
              <a:cs typeface="Calibri"/>
              <a:sym typeface="Calibri"/>
            </a:endParaRPr>
          </a:p>
          <a:p>
            <a:pPr marL="0" lvl="0" indent="0" algn="l" rtl="0">
              <a:lnSpc>
                <a:spcPct val="90000"/>
              </a:lnSpc>
              <a:spcBef>
                <a:spcPts val="1000"/>
              </a:spcBef>
              <a:spcAft>
                <a:spcPts val="0"/>
              </a:spcAft>
              <a:buNone/>
            </a:pPr>
            <a:r>
              <a:rPr lang="en-GB" sz="2800">
                <a:solidFill>
                  <a:schemeClr val="dk1"/>
                </a:solidFill>
              </a:rPr>
              <a:t>•</a:t>
            </a:r>
            <a:r>
              <a:rPr lang="en-GB" sz="2800" u="sng">
                <a:solidFill>
                  <a:schemeClr val="hlink"/>
                </a:solidFill>
                <a:latin typeface="Calibri"/>
                <a:ea typeface="Calibri"/>
                <a:cs typeface="Calibri"/>
                <a:sym typeface="Calibri"/>
                <a:hlinkClick r:id="rId6"/>
              </a:rPr>
              <a:t>https://www.eightleaves.com/2011/01/using-rfm-to-identify-your-best-customers</a:t>
            </a:r>
            <a:endParaRPr sz="2800" u="sng">
              <a:solidFill>
                <a:schemeClr val="hlink"/>
              </a:solidFill>
              <a:latin typeface="Calibri"/>
              <a:ea typeface="Calibri"/>
              <a:cs typeface="Calibri"/>
              <a:sym typeface="Calibri"/>
            </a:endParaRPr>
          </a:p>
          <a:p>
            <a:pPr marL="0" lvl="0" indent="0" algn="l" rtl="0">
              <a:lnSpc>
                <a:spcPct val="90000"/>
              </a:lnSpc>
              <a:spcBef>
                <a:spcPts val="1000"/>
              </a:spcBef>
              <a:spcAft>
                <a:spcPts val="0"/>
              </a:spcAft>
              <a:buNone/>
            </a:pPr>
            <a:r>
              <a:rPr lang="en-GB" sz="2800">
                <a:solidFill>
                  <a:schemeClr val="dk1"/>
                </a:solidFill>
              </a:rPr>
              <a:t>•</a:t>
            </a:r>
            <a:r>
              <a:rPr lang="en-GB" sz="2800" u="sng">
                <a:solidFill>
                  <a:schemeClr val="hlink"/>
                </a:solidFill>
                <a:latin typeface="Calibri"/>
                <a:ea typeface="Calibri"/>
                <a:cs typeface="Calibri"/>
                <a:sym typeface="Calibri"/>
                <a:hlinkClick r:id="rId7"/>
              </a:rPr>
              <a:t>https://www.optimove.com/resources/learning-center/rfm-segmentation</a:t>
            </a:r>
            <a:endParaRPr sz="2800" u="sng">
              <a:solidFill>
                <a:schemeClr val="hlink"/>
              </a:solidFill>
              <a:latin typeface="Calibri"/>
              <a:ea typeface="Calibri"/>
              <a:cs typeface="Calibri"/>
              <a:sym typeface="Calibri"/>
            </a:endParaRPr>
          </a:p>
          <a:p>
            <a:pPr marL="0" lvl="0" indent="0" algn="l" rtl="0">
              <a:lnSpc>
                <a:spcPct val="90000"/>
              </a:lnSpc>
              <a:spcBef>
                <a:spcPts val="1000"/>
              </a:spcBef>
              <a:spcAft>
                <a:spcPts val="0"/>
              </a:spcAft>
              <a:buNone/>
            </a:pPr>
            <a:r>
              <a:rPr lang="en-GB" sz="2800">
                <a:solidFill>
                  <a:schemeClr val="dk1"/>
                </a:solidFill>
              </a:rPr>
              <a:t>•</a:t>
            </a:r>
            <a:r>
              <a:rPr lang="en-GB" sz="2800" u="sng">
                <a:solidFill>
                  <a:schemeClr val="hlink"/>
                </a:solidFill>
                <a:latin typeface="Calibri"/>
                <a:ea typeface="Calibri"/>
                <a:cs typeface="Calibri"/>
                <a:sym typeface="Calibri"/>
                <a:hlinkClick r:id="rId8"/>
              </a:rPr>
              <a:t>https://www.constructdigital.com/insight/b2c-e-commerce-know-the-customers-you-will-never-meet</a:t>
            </a:r>
            <a:endParaRPr sz="2800" u="sng">
              <a:solidFill>
                <a:schemeClr val="hlink"/>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800">
              <a:solidFill>
                <a:schemeClr val="dk1"/>
              </a:solidFill>
            </a:endParaRPr>
          </a:p>
          <a:p>
            <a:pPr marL="0" lvl="0" indent="0" algn="l" rtl="0">
              <a:spcBef>
                <a:spcPts val="0"/>
              </a:spcBef>
              <a:spcAft>
                <a:spcPts val="0"/>
              </a:spcAft>
              <a:buNone/>
            </a:pPr>
            <a:endParaRPr>
              <a:latin typeface="Poppins"/>
              <a:ea typeface="Poppins"/>
              <a:cs typeface="Poppins"/>
              <a:sym typeface="Poppins"/>
            </a:endParaRPr>
          </a:p>
        </p:txBody>
      </p:sp>
      <p:pic>
        <p:nvPicPr>
          <p:cNvPr id="2" name="Audio 1">
            <a:hlinkClick r:id="" action="ppaction://media"/>
            <a:extLst>
              <a:ext uri="{FF2B5EF4-FFF2-40B4-BE49-F238E27FC236}">
                <a16:creationId xmlns:a16="http://schemas.microsoft.com/office/drawing/2014/main" id="{37E5B64C-77A3-48CE-8451-8E79C269CC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86"/>
    </mc:Choice>
    <mc:Fallback>
      <p:transition spd="slow" advTm="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34"/>
          <p:cNvSpPr txBox="1">
            <a:spLocks noGrp="1"/>
          </p:cNvSpPr>
          <p:nvPr>
            <p:ph type="body" idx="1"/>
          </p:nvPr>
        </p:nvSpPr>
        <p:spPr>
          <a:xfrm>
            <a:off x="541900" y="1469575"/>
            <a:ext cx="7882200" cy="2452200"/>
          </a:xfrm>
          <a:prstGeom prst="rect">
            <a:avLst/>
          </a:prstGeom>
        </p:spPr>
        <p:txBody>
          <a:bodyPr spcFirstLastPara="1" wrap="square" lIns="91425" tIns="91425" rIns="91425" bIns="91425" anchor="t" anchorCtr="0">
            <a:noAutofit/>
          </a:bodyPr>
          <a:lstStyle/>
          <a:p>
            <a:pPr marL="457200" lvl="0" indent="-406400" algn="l" rtl="0">
              <a:lnSpc>
                <a:spcPct val="90000"/>
              </a:lnSpc>
              <a:spcBef>
                <a:spcPts val="1000"/>
              </a:spcBef>
              <a:spcAft>
                <a:spcPts val="0"/>
              </a:spcAft>
              <a:buSzPts val="2800"/>
              <a:buFont typeface="Calibri"/>
              <a:buChar char="●"/>
            </a:pPr>
            <a:r>
              <a:rPr lang="en-GB" sz="2800">
                <a:latin typeface="Calibri"/>
                <a:ea typeface="Calibri"/>
                <a:cs typeface="Calibri"/>
                <a:sym typeface="Calibri"/>
              </a:rPr>
              <a:t>To analyse </a:t>
            </a:r>
            <a:r>
              <a:rPr lang="en-GB" sz="2800" b="1">
                <a:latin typeface="Calibri"/>
                <a:ea typeface="Calibri"/>
                <a:cs typeface="Calibri"/>
                <a:sym typeface="Calibri"/>
              </a:rPr>
              <a:t>sales trends</a:t>
            </a:r>
            <a:r>
              <a:rPr lang="en-GB" sz="2800">
                <a:latin typeface="Calibri"/>
                <a:ea typeface="Calibri"/>
                <a:cs typeface="Calibri"/>
                <a:sym typeface="Calibri"/>
              </a:rPr>
              <a:t> and evaluate </a:t>
            </a:r>
            <a:r>
              <a:rPr lang="en-GB" sz="2800" b="1">
                <a:latin typeface="Calibri"/>
                <a:ea typeface="Calibri"/>
                <a:cs typeface="Calibri"/>
                <a:sym typeface="Calibri"/>
              </a:rPr>
              <a:t>present revenue</a:t>
            </a:r>
            <a:endParaRPr sz="2800" b="1">
              <a:latin typeface="Calibri"/>
              <a:ea typeface="Calibri"/>
              <a:cs typeface="Calibri"/>
              <a:sym typeface="Calibri"/>
            </a:endParaRPr>
          </a:p>
          <a:p>
            <a:pPr marL="457200" lvl="0" indent="0" algn="l" rtl="0">
              <a:lnSpc>
                <a:spcPct val="90000"/>
              </a:lnSpc>
              <a:spcBef>
                <a:spcPts val="1000"/>
              </a:spcBef>
              <a:spcAft>
                <a:spcPts val="0"/>
              </a:spcAft>
              <a:buNone/>
            </a:pPr>
            <a:r>
              <a:rPr lang="en-GB" sz="2800">
                <a:latin typeface="Calibri"/>
                <a:ea typeface="Calibri"/>
                <a:cs typeface="Calibri"/>
                <a:sym typeface="Calibri"/>
              </a:rPr>
              <a:t> </a:t>
            </a:r>
            <a:endParaRPr sz="2800">
              <a:latin typeface="Calibri"/>
              <a:ea typeface="Calibri"/>
              <a:cs typeface="Calibri"/>
              <a:sym typeface="Calibri"/>
            </a:endParaRPr>
          </a:p>
          <a:p>
            <a:pPr marL="457200" lvl="0" indent="-406400" algn="l" rtl="0">
              <a:lnSpc>
                <a:spcPct val="90000"/>
              </a:lnSpc>
              <a:spcBef>
                <a:spcPts val="1000"/>
              </a:spcBef>
              <a:spcAft>
                <a:spcPts val="0"/>
              </a:spcAft>
              <a:buSzPts val="2800"/>
              <a:buFont typeface="Calibri"/>
              <a:buChar char="●"/>
            </a:pPr>
            <a:r>
              <a:rPr lang="en-GB" sz="2800">
                <a:latin typeface="Calibri"/>
                <a:ea typeface="Calibri"/>
                <a:cs typeface="Calibri"/>
                <a:sym typeface="Calibri"/>
              </a:rPr>
              <a:t>To </a:t>
            </a:r>
            <a:r>
              <a:rPr lang="en-GB" sz="2800" b="1">
                <a:latin typeface="Calibri"/>
                <a:ea typeface="Calibri"/>
                <a:cs typeface="Calibri"/>
                <a:sym typeface="Calibri"/>
              </a:rPr>
              <a:t>explore provided data</a:t>
            </a:r>
            <a:r>
              <a:rPr lang="en-GB" sz="2800">
                <a:latin typeface="Calibri"/>
                <a:ea typeface="Calibri"/>
                <a:cs typeface="Calibri"/>
                <a:sym typeface="Calibri"/>
              </a:rPr>
              <a:t> to </a:t>
            </a:r>
            <a:r>
              <a:rPr lang="en-GB" sz="2800" b="1">
                <a:latin typeface="Calibri"/>
                <a:ea typeface="Calibri"/>
                <a:cs typeface="Calibri"/>
                <a:sym typeface="Calibri"/>
              </a:rPr>
              <a:t>suggest marketing strategies </a:t>
            </a:r>
            <a:r>
              <a:rPr lang="en-GB" sz="2800">
                <a:latin typeface="Calibri"/>
                <a:ea typeface="Calibri"/>
                <a:cs typeface="Calibri"/>
                <a:sym typeface="Calibri"/>
              </a:rPr>
              <a:t>for subsequent</a:t>
            </a:r>
            <a:r>
              <a:rPr lang="en-GB" sz="2800" b="1">
                <a:latin typeface="Calibri"/>
                <a:ea typeface="Calibri"/>
                <a:cs typeface="Calibri"/>
                <a:sym typeface="Calibri"/>
              </a:rPr>
              <a:t> increase in revenue</a:t>
            </a:r>
            <a:r>
              <a:rPr lang="en-GB" sz="2800">
                <a:latin typeface="Calibri"/>
                <a:ea typeface="Calibri"/>
                <a:cs typeface="Calibri"/>
                <a:sym typeface="Calibri"/>
              </a:rPr>
              <a:t> </a:t>
            </a:r>
            <a:endParaRPr sz="2800">
              <a:solidFill>
                <a:srgbClr val="111111"/>
              </a:solidFill>
              <a:latin typeface="Calibri"/>
              <a:ea typeface="Calibri"/>
              <a:cs typeface="Calibri"/>
              <a:sym typeface="Calibri"/>
            </a:endParaRPr>
          </a:p>
        </p:txBody>
      </p:sp>
      <p:grpSp>
        <p:nvGrpSpPr>
          <p:cNvPr id="876" name="Google Shape;876;p34"/>
          <p:cNvGrpSpPr/>
          <p:nvPr/>
        </p:nvGrpSpPr>
        <p:grpSpPr>
          <a:xfrm>
            <a:off x="8680362" y="2718621"/>
            <a:ext cx="219461" cy="220453"/>
            <a:chOff x="8680362" y="2718621"/>
            <a:chExt cx="219461" cy="220453"/>
          </a:xfrm>
        </p:grpSpPr>
        <p:sp>
          <p:nvSpPr>
            <p:cNvPr id="877" name="Google Shape;877;p34"/>
            <p:cNvSpPr/>
            <p:nvPr/>
          </p:nvSpPr>
          <p:spPr>
            <a:xfrm>
              <a:off x="8784662" y="271862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784662" y="286718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8828970" y="282192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8680362" y="282192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34"/>
          <p:cNvGrpSpPr/>
          <p:nvPr/>
        </p:nvGrpSpPr>
        <p:grpSpPr>
          <a:xfrm>
            <a:off x="8341338" y="4088175"/>
            <a:ext cx="165327" cy="166060"/>
            <a:chOff x="8819650" y="3819100"/>
            <a:chExt cx="165327" cy="166060"/>
          </a:xfrm>
        </p:grpSpPr>
        <p:sp>
          <p:nvSpPr>
            <p:cNvPr id="882" name="Google Shape;882;p34"/>
            <p:cNvSpPr/>
            <p:nvPr/>
          </p:nvSpPr>
          <p:spPr>
            <a:xfrm>
              <a:off x="8898222" y="3819100"/>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8898222" y="393100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8931600" y="389691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8819650" y="389691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920"/>
              <a:t>Introduction - Problem Statement</a:t>
            </a:r>
            <a:endParaRPr sz="3920"/>
          </a:p>
        </p:txBody>
      </p:sp>
      <p:pic>
        <p:nvPicPr>
          <p:cNvPr id="4" name="Audio 3">
            <a:hlinkClick r:id="" action="ppaction://media"/>
            <a:extLst>
              <a:ext uri="{FF2B5EF4-FFF2-40B4-BE49-F238E27FC236}">
                <a16:creationId xmlns:a16="http://schemas.microsoft.com/office/drawing/2014/main" id="{E2B8BF10-A3DB-4AA6-8125-BEFA75CD53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12"/>
    </mc:Choice>
    <mc:Fallback>
      <p:transition spd="slow" advTm="9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5"/>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a:spLocks noGrp="1"/>
          </p:cNvSpPr>
          <p:nvPr>
            <p:ph type="title"/>
          </p:nvPr>
        </p:nvSpPr>
        <p:spPr>
          <a:xfrm>
            <a:off x="778830" y="2203650"/>
            <a:ext cx="3534600" cy="2446219"/>
          </a:xfrm>
          <a:prstGeom prst="rect">
            <a:avLst/>
          </a:prstGeom>
        </p:spPr>
        <p:txBody>
          <a:bodyPr spcFirstLastPara="1" wrap="square" lIns="91425" tIns="91425" rIns="91425" bIns="91425" anchor="ctr" anchorCtr="0">
            <a:noAutofit/>
          </a:bodyPr>
          <a:lstStyle/>
          <a:p>
            <a:r>
              <a:rPr lang="en-GB" sz="4200" dirty="0"/>
              <a:t>Data  Analysis &amp; Visualisation</a:t>
            </a:r>
            <a:endParaRPr sz="4200" dirty="0"/>
          </a:p>
        </p:txBody>
      </p:sp>
      <p:sp>
        <p:nvSpPr>
          <p:cNvPr id="893" name="Google Shape;893;p35"/>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Autofit/>
          </a:bodyPr>
          <a:lstStyle/>
          <a:p>
            <a:pPr marL="0" indent="0">
              <a:spcAft>
                <a:spcPts val="1200"/>
              </a:spcAft>
            </a:pPr>
            <a:endParaRPr/>
          </a:p>
        </p:txBody>
      </p:sp>
      <p:grpSp>
        <p:nvGrpSpPr>
          <p:cNvPr id="894" name="Google Shape;894;p35"/>
          <p:cNvGrpSpPr/>
          <p:nvPr/>
        </p:nvGrpSpPr>
        <p:grpSpPr>
          <a:xfrm>
            <a:off x="3093536" y="4221850"/>
            <a:ext cx="279251" cy="280502"/>
            <a:chOff x="3245936" y="3278875"/>
            <a:chExt cx="279251" cy="280502"/>
          </a:xfrm>
        </p:grpSpPr>
        <p:sp>
          <p:nvSpPr>
            <p:cNvPr id="895" name="Google Shape;895;p35"/>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5"/>
          <p:cNvGrpSpPr/>
          <p:nvPr/>
        </p:nvGrpSpPr>
        <p:grpSpPr>
          <a:xfrm>
            <a:off x="8356852" y="1992625"/>
            <a:ext cx="217525" cy="218499"/>
            <a:chOff x="6548002" y="3230725"/>
            <a:chExt cx="217525" cy="218499"/>
          </a:xfrm>
        </p:grpSpPr>
        <p:sp>
          <p:nvSpPr>
            <p:cNvPr id="900" name="Google Shape;900;p35"/>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35"/>
          <p:cNvGrpSpPr/>
          <p:nvPr/>
        </p:nvGrpSpPr>
        <p:grpSpPr>
          <a:xfrm>
            <a:off x="8440752" y="4221850"/>
            <a:ext cx="217525" cy="218499"/>
            <a:chOff x="6591027" y="3544075"/>
            <a:chExt cx="217525" cy="218499"/>
          </a:xfrm>
        </p:grpSpPr>
        <p:sp>
          <p:nvSpPr>
            <p:cNvPr id="905" name="Google Shape;905;p35"/>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5"/>
          <p:cNvGrpSpPr/>
          <p:nvPr/>
        </p:nvGrpSpPr>
        <p:grpSpPr>
          <a:xfrm>
            <a:off x="6547165" y="297900"/>
            <a:ext cx="243082" cy="242093"/>
            <a:chOff x="6547165" y="297900"/>
            <a:chExt cx="243082" cy="242093"/>
          </a:xfrm>
        </p:grpSpPr>
        <p:sp>
          <p:nvSpPr>
            <p:cNvPr id="910" name="Google Shape;910;p35"/>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5"/>
          <p:cNvGrpSpPr/>
          <p:nvPr/>
        </p:nvGrpSpPr>
        <p:grpSpPr>
          <a:xfrm>
            <a:off x="2815661" y="780875"/>
            <a:ext cx="279251" cy="280502"/>
            <a:chOff x="3245936" y="3278875"/>
            <a:chExt cx="279251" cy="280502"/>
          </a:xfrm>
        </p:grpSpPr>
        <p:sp>
          <p:nvSpPr>
            <p:cNvPr id="915" name="Google Shape;915;p35"/>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35"/>
          <p:cNvGrpSpPr/>
          <p:nvPr/>
        </p:nvGrpSpPr>
        <p:grpSpPr>
          <a:xfrm>
            <a:off x="3822218" y="543276"/>
            <a:ext cx="4670375" cy="3775875"/>
            <a:chOff x="3217100" y="875250"/>
            <a:chExt cx="4670375" cy="3775875"/>
          </a:xfrm>
        </p:grpSpPr>
        <p:sp>
          <p:nvSpPr>
            <p:cNvPr id="920" name="Google Shape;920;p35"/>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35"/>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800"/>
              <a:t>2</a:t>
            </a:r>
            <a:endParaRPr lang="en-GB" sz="5800" dirty="0"/>
          </a:p>
        </p:txBody>
      </p:sp>
      <p:pic>
        <p:nvPicPr>
          <p:cNvPr id="3" name="Audio 2">
            <a:hlinkClick r:id="" action="ppaction://media"/>
            <a:extLst>
              <a:ext uri="{FF2B5EF4-FFF2-40B4-BE49-F238E27FC236}">
                <a16:creationId xmlns:a16="http://schemas.microsoft.com/office/drawing/2014/main" id="{E9F31C86-DFE2-4BFA-9B59-1F9F37A6A7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89"/>
    </mc:Choice>
    <mc:Fallback>
      <p:transition spd="slow" advTm="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36"/>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81" name="Google Shape;1081;p36"/>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82" name="Google Shape;1082;p36"/>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3" name="Google Shape;1083;p36"/>
          <p:cNvPicPr preferRelativeResize="0"/>
          <p:nvPr/>
        </p:nvPicPr>
        <p:blipFill rotWithShape="1">
          <a:blip r:embed="rId5">
            <a:alphaModFix/>
          </a:blip>
          <a:srcRect t="4569" b="-4570"/>
          <a:stretch/>
        </p:blipFill>
        <p:spPr>
          <a:xfrm>
            <a:off x="1836975" y="1056250"/>
            <a:ext cx="5896651" cy="3848450"/>
          </a:xfrm>
          <a:prstGeom prst="rect">
            <a:avLst/>
          </a:prstGeom>
          <a:noFill/>
          <a:ln>
            <a:noFill/>
          </a:ln>
        </p:spPr>
      </p:pic>
      <p:sp>
        <p:nvSpPr>
          <p:cNvPr id="1084" name="Google Shape;1084;p36"/>
          <p:cNvSpPr txBox="1"/>
          <p:nvPr/>
        </p:nvSpPr>
        <p:spPr>
          <a:xfrm>
            <a:off x="2176800" y="358200"/>
            <a:ext cx="5410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b="1">
                <a:solidFill>
                  <a:schemeClr val="lt1"/>
                </a:solidFill>
                <a:latin typeface="Poppins"/>
                <a:ea typeface="Poppins"/>
                <a:cs typeface="Poppins"/>
                <a:sym typeface="Poppins"/>
              </a:rPr>
              <a:t>Box Plot of Payment Values for 2016</a:t>
            </a:r>
            <a:endParaRPr sz="2200" b="1">
              <a:solidFill>
                <a:schemeClr val="lt1"/>
              </a:solidFill>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E09446F5-A296-4E63-9FC4-13EE2F5350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80"/>
    </mc:Choice>
    <mc:Fallback>
      <p:transition spd="slow" advTm="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37"/>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90" name="Google Shape;1090;p37"/>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91" name="Google Shape;1091;p37"/>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92" name="Google Shape;1092;p37"/>
          <p:cNvSpPr txBox="1"/>
          <p:nvPr/>
        </p:nvSpPr>
        <p:spPr>
          <a:xfrm>
            <a:off x="1487950" y="486800"/>
            <a:ext cx="6512100" cy="939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2200" b="1">
                <a:solidFill>
                  <a:schemeClr val="lt1"/>
                </a:solidFill>
                <a:latin typeface="Poppins"/>
                <a:ea typeface="Poppins"/>
                <a:cs typeface="Poppins"/>
                <a:sym typeface="Poppins"/>
              </a:rPr>
              <a:t>Box Plot of Payment Values for 2017</a:t>
            </a:r>
            <a:endParaRPr sz="2200" b="1">
              <a:solidFill>
                <a:schemeClr val="lt1"/>
              </a:solidFill>
              <a:latin typeface="Poppins"/>
              <a:ea typeface="Poppins"/>
              <a:cs typeface="Poppins"/>
              <a:sym typeface="Poppins"/>
            </a:endParaRPr>
          </a:p>
          <a:p>
            <a:pPr marL="0" lvl="0" indent="0" algn="l" rtl="0">
              <a:spcBef>
                <a:spcPts val="0"/>
              </a:spcBef>
              <a:spcAft>
                <a:spcPts val="0"/>
              </a:spcAft>
              <a:buNone/>
            </a:pPr>
            <a:endParaRPr sz="2700" b="1">
              <a:solidFill>
                <a:schemeClr val="lt1"/>
              </a:solidFill>
              <a:latin typeface="Poppins"/>
              <a:ea typeface="Poppins"/>
              <a:cs typeface="Poppins"/>
              <a:sym typeface="Poppins"/>
            </a:endParaRPr>
          </a:p>
        </p:txBody>
      </p:sp>
      <p:pic>
        <p:nvPicPr>
          <p:cNvPr id="2" name="Picture 2" descr="Chart, box and whisker chart&#10;&#10;Description automatically generated">
            <a:extLst>
              <a:ext uri="{FF2B5EF4-FFF2-40B4-BE49-F238E27FC236}">
                <a16:creationId xmlns:a16="http://schemas.microsoft.com/office/drawing/2014/main" id="{DE21F4E0-C6E3-470A-A831-08D01C6E18D4}"/>
              </a:ext>
            </a:extLst>
          </p:cNvPr>
          <p:cNvPicPr>
            <a:picLocks noChangeAspect="1"/>
          </p:cNvPicPr>
          <p:nvPr/>
        </p:nvPicPr>
        <p:blipFill>
          <a:blip r:embed="rId5"/>
          <a:stretch>
            <a:fillRect/>
          </a:stretch>
        </p:blipFill>
        <p:spPr>
          <a:xfrm>
            <a:off x="2284319" y="1084539"/>
            <a:ext cx="4945156" cy="3470282"/>
          </a:xfrm>
          <a:prstGeom prst="rect">
            <a:avLst/>
          </a:prstGeom>
        </p:spPr>
      </p:pic>
      <p:pic>
        <p:nvPicPr>
          <p:cNvPr id="4" name="Audio 3">
            <a:hlinkClick r:id="" action="ppaction://media"/>
            <a:extLst>
              <a:ext uri="{FF2B5EF4-FFF2-40B4-BE49-F238E27FC236}">
                <a16:creationId xmlns:a16="http://schemas.microsoft.com/office/drawing/2014/main" id="{C758873B-83B0-473E-B533-25EC311913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0"/>
    </mc:Choice>
    <mc:Fallback>
      <p:transition spd="slow" advTm="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38"/>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98" name="Google Shape;1098;p38"/>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099" name="Google Shape;1099;p38"/>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00" name="Google Shape;1100;p38"/>
          <p:cNvSpPr txBox="1"/>
          <p:nvPr/>
        </p:nvSpPr>
        <p:spPr>
          <a:xfrm>
            <a:off x="1451200" y="478450"/>
            <a:ext cx="6401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2200" b="1">
                <a:solidFill>
                  <a:schemeClr val="lt1"/>
                </a:solidFill>
                <a:latin typeface="Poppins"/>
                <a:ea typeface="Poppins"/>
                <a:cs typeface="Poppins"/>
                <a:sym typeface="Poppins"/>
              </a:rPr>
              <a:t>Box Plot of Payment Values for 2018</a:t>
            </a:r>
            <a:endParaRPr sz="2200" b="1">
              <a:solidFill>
                <a:schemeClr val="lt1"/>
              </a:solidFill>
              <a:latin typeface="Poppins"/>
              <a:ea typeface="Poppins"/>
              <a:cs typeface="Poppins"/>
              <a:sym typeface="Poppins"/>
            </a:endParaRPr>
          </a:p>
        </p:txBody>
      </p:sp>
      <p:pic>
        <p:nvPicPr>
          <p:cNvPr id="1101" name="Google Shape;1101;p38"/>
          <p:cNvPicPr preferRelativeResize="0"/>
          <p:nvPr/>
        </p:nvPicPr>
        <p:blipFill>
          <a:blip r:embed="rId5">
            <a:alphaModFix/>
          </a:blip>
          <a:stretch>
            <a:fillRect/>
          </a:stretch>
        </p:blipFill>
        <p:spPr>
          <a:xfrm>
            <a:off x="2149250" y="955225"/>
            <a:ext cx="4972824" cy="3953224"/>
          </a:xfrm>
          <a:prstGeom prst="rect">
            <a:avLst/>
          </a:prstGeom>
          <a:noFill/>
          <a:ln>
            <a:noFill/>
          </a:ln>
        </p:spPr>
      </p:pic>
      <p:pic>
        <p:nvPicPr>
          <p:cNvPr id="3" name="Audio 2">
            <a:hlinkClick r:id="" action="ppaction://media"/>
            <a:extLst>
              <a:ext uri="{FF2B5EF4-FFF2-40B4-BE49-F238E27FC236}">
                <a16:creationId xmlns:a16="http://schemas.microsoft.com/office/drawing/2014/main" id="{A82A8DB2-5946-458B-AC18-9D9CB3CF83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712"/>
    </mc:Choice>
    <mc:Fallback>
      <p:transition spd="slow" advTm="1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39"/>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107" name="Google Shape;1107;p39"/>
          <p:cNvSpPr txBox="1">
            <a:spLocks noGrp="1"/>
          </p:cNvSpPr>
          <p:nvPr>
            <p:ph type="title" idx="2"/>
          </p:nvPr>
        </p:nvSpPr>
        <p:spPr>
          <a:xfrm>
            <a:off x="720000" y="1622338"/>
            <a:ext cx="879000" cy="73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1108" name="Google Shape;1108;p39"/>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09" name="Google Shape;1109;p39"/>
          <p:cNvSpPr txBox="1"/>
          <p:nvPr/>
        </p:nvSpPr>
        <p:spPr>
          <a:xfrm>
            <a:off x="1599000" y="662425"/>
            <a:ext cx="6392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lt1"/>
                </a:solidFill>
                <a:latin typeface="Poppins"/>
                <a:ea typeface="Poppins"/>
                <a:cs typeface="Poppins"/>
                <a:sym typeface="Poppins"/>
              </a:rPr>
              <a:t>Bar Graph representing Monthly Revenue for 2016</a:t>
            </a:r>
            <a:endParaRPr sz="1900" b="1">
              <a:solidFill>
                <a:schemeClr val="lt1"/>
              </a:solidFill>
              <a:latin typeface="Poppins"/>
              <a:ea typeface="Poppins"/>
              <a:cs typeface="Poppins"/>
              <a:sym typeface="Poppins"/>
            </a:endParaRPr>
          </a:p>
        </p:txBody>
      </p:sp>
      <p:pic>
        <p:nvPicPr>
          <p:cNvPr id="1110" name="Google Shape;1110;p39"/>
          <p:cNvPicPr preferRelativeResize="0"/>
          <p:nvPr/>
        </p:nvPicPr>
        <p:blipFill>
          <a:blip r:embed="rId5">
            <a:alphaModFix/>
          </a:blip>
          <a:stretch>
            <a:fillRect/>
          </a:stretch>
        </p:blipFill>
        <p:spPr>
          <a:xfrm>
            <a:off x="1708375" y="1139425"/>
            <a:ext cx="5951776" cy="3847925"/>
          </a:xfrm>
          <a:prstGeom prst="rect">
            <a:avLst/>
          </a:prstGeom>
          <a:noFill/>
          <a:ln>
            <a:noFill/>
          </a:ln>
        </p:spPr>
      </p:pic>
      <p:pic>
        <p:nvPicPr>
          <p:cNvPr id="6" name="Audio 5">
            <a:hlinkClick r:id="" action="ppaction://media"/>
            <a:extLst>
              <a:ext uri="{FF2B5EF4-FFF2-40B4-BE49-F238E27FC236}">
                <a16:creationId xmlns:a16="http://schemas.microsoft.com/office/drawing/2014/main" id="{391A09B2-5A2F-46FB-B7E7-2438E8BDA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15"/>
    </mc:Choice>
    <mc:Fallback>
      <p:transition spd="slow" advTm="7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6"/>
</p:tagLst>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1096</Words>
  <Application>Microsoft Office PowerPoint</Application>
  <PresentationFormat>On-screen Show (16:9)</PresentationFormat>
  <Paragraphs>130</Paragraphs>
  <Slides>38</Slides>
  <Notes>36</Notes>
  <HiddenSlides>0</HiddenSlides>
  <MMClips>38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Alfa Slab One</vt:lpstr>
      <vt:lpstr>Luckiest Guy</vt:lpstr>
      <vt:lpstr>Signika</vt:lpstr>
      <vt:lpstr>Calibri</vt:lpstr>
      <vt:lpstr>Poppins</vt:lpstr>
      <vt:lpstr>Times New Roman</vt:lpstr>
      <vt:lpstr>Blog SEO: Advices to optimize Posts by Slidesgo</vt:lpstr>
      <vt:lpstr>Olist Marketing &amp; E-Commerce  </vt:lpstr>
      <vt:lpstr>1</vt:lpstr>
      <vt:lpstr>Introduction</vt:lpstr>
      <vt:lpstr>Introduction - Problem Statement</vt:lpstr>
      <vt:lpstr>Data  Analysis &amp; Visualisation</vt:lpstr>
      <vt:lpstr>PowerPoint Presentation</vt:lpstr>
      <vt:lpstr>PowerPoint Presentation</vt:lpstr>
      <vt:lpstr>PowerPoint Presentation</vt:lpstr>
      <vt:lpstr>PowerPoint Presentation</vt:lpstr>
      <vt:lpstr>Month with the Highest Revenue</vt:lpstr>
      <vt:lpstr>PowerPoint Presentation</vt:lpstr>
      <vt:lpstr>Month with the Highest Revenue</vt:lpstr>
      <vt:lpstr>PowerPoint Presentation</vt:lpstr>
      <vt:lpstr>Month with the Highest Revenue</vt:lpstr>
      <vt:lpstr>PowerPoint Presentation</vt:lpstr>
      <vt:lpstr>Category with the Highest Revenue</vt:lpstr>
      <vt:lpstr>PowerPoint Presentation</vt:lpstr>
      <vt:lpstr>Category with the Highest Revenue</vt:lpstr>
      <vt:lpstr>PowerPoint Presentation</vt:lpstr>
      <vt:lpstr>Category with the Highest Revenue</vt:lpstr>
      <vt:lpstr>Data Preparation</vt:lpstr>
      <vt:lpstr>Weekly sales analysis</vt:lpstr>
      <vt:lpstr>Hourly sales analysis</vt:lpstr>
      <vt:lpstr>Correlation between sales and images</vt:lpstr>
      <vt:lpstr>Machine Learning</vt:lpstr>
      <vt:lpstr>Monthly Revenue Prediction</vt:lpstr>
      <vt:lpstr>Venus</vt:lpstr>
      <vt:lpstr>PowerPoint Presentation</vt:lpstr>
      <vt:lpstr>PowerPoint Presentation</vt:lpstr>
      <vt:lpstr>RFM Analysis</vt:lpstr>
      <vt:lpstr>PowerPoint Presentation</vt:lpstr>
      <vt:lpstr>Outcome</vt:lpstr>
      <vt:lpstr>Outcome of the project</vt:lpstr>
      <vt:lpstr>Data-driven insights</vt:lpstr>
      <vt:lpstr>Data driven insights</vt:lpstr>
      <vt:lpstr>Conclusion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 Marketing &amp; E-Commerce</dc:title>
  <dc:creator>Amita</dc:creator>
  <cp:lastModifiedBy>Tanya Banerjee</cp:lastModifiedBy>
  <cp:revision>64</cp:revision>
  <dcterms:modified xsi:type="dcterms:W3CDTF">2021-04-23T16:05:52Z</dcterms:modified>
</cp:coreProperties>
</file>